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6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7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8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9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10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671" r:id="rId2"/>
    <p:sldMasterId id="2147483656" r:id="rId3"/>
    <p:sldMasterId id="2147483659" r:id="rId4"/>
    <p:sldMasterId id="2147483668" r:id="rId5"/>
    <p:sldMasterId id="2147483662" r:id="rId6"/>
    <p:sldMasterId id="2147483674" r:id="rId7"/>
    <p:sldMasterId id="2147483905" r:id="rId8"/>
    <p:sldMasterId id="2147483909" r:id="rId9"/>
    <p:sldMasterId id="2147483901" r:id="rId10"/>
    <p:sldMasterId id="2147483947" r:id="rId11"/>
  </p:sldMasterIdLst>
  <p:notesMasterIdLst>
    <p:notesMasterId r:id="rId34"/>
  </p:notesMasterIdLst>
  <p:sldIdLst>
    <p:sldId id="1885" r:id="rId12"/>
    <p:sldId id="1899" r:id="rId13"/>
    <p:sldId id="1911" r:id="rId14"/>
    <p:sldId id="1881" r:id="rId15"/>
    <p:sldId id="1908" r:id="rId16"/>
    <p:sldId id="1909" r:id="rId17"/>
    <p:sldId id="1891" r:id="rId18"/>
    <p:sldId id="1910" r:id="rId19"/>
    <p:sldId id="1978" r:id="rId20"/>
    <p:sldId id="1976" r:id="rId21"/>
    <p:sldId id="1879" r:id="rId22"/>
    <p:sldId id="1900" r:id="rId23"/>
    <p:sldId id="1982" r:id="rId24"/>
    <p:sldId id="1983" r:id="rId25"/>
    <p:sldId id="1980" r:id="rId26"/>
    <p:sldId id="1906" r:id="rId27"/>
    <p:sldId id="1895" r:id="rId28"/>
    <p:sldId id="1981" r:id="rId29"/>
    <p:sldId id="1902" r:id="rId30"/>
    <p:sldId id="1893" r:id="rId31"/>
    <p:sldId id="1901" r:id="rId32"/>
    <p:sldId id="427" r:id="rId33"/>
  </p:sldIdLst>
  <p:sldSz cx="12192000" cy="6858000"/>
  <p:notesSz cx="6794500" cy="99314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ynthia Azevedo" initials="CA" lastIdx="29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50BBB5"/>
    <a:srgbClr val="006EB9"/>
    <a:srgbClr val="65B32E"/>
    <a:srgbClr val="749CB6"/>
    <a:srgbClr val="289686"/>
    <a:srgbClr val="004389"/>
    <a:srgbClr val="008B3A"/>
    <a:srgbClr val="63B32E"/>
    <a:srgbClr val="498E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58" autoAdjust="0"/>
    <p:restoredTop sz="86738" autoAdjust="0"/>
  </p:normalViewPr>
  <p:slideViewPr>
    <p:cSldViewPr snapToGrid="0">
      <p:cViewPr varScale="1">
        <p:scale>
          <a:sx n="97" d="100"/>
          <a:sy n="97" d="100"/>
        </p:scale>
        <p:origin x="1672" y="200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tableStyles" Target="tableStyles.xml"/><Relationship Id="rId21" Type="http://schemas.openxmlformats.org/officeDocument/2006/relationships/slide" Target="slides/slide10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commentAuthors" Target="commentAuthor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1CCBA-CCB5-40DE-BC87-1D66192E689C}" type="datetimeFigureOut">
              <a:rPr lang="pt-BR" smtClean="0"/>
              <a:t>27/04/2020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450" y="4779486"/>
            <a:ext cx="5435600" cy="3910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48645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94676-A119-4ECE-A8BD-F881D787D3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6235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Uma nova institucionalidade,</a:t>
            </a:r>
            <a:r>
              <a:rPr lang="pt-BR" baseline="0" dirty="0"/>
              <a:t> baseada em maior descentralização do poder pode valer a pena.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94676-A119-4ECE-A8BD-F881D787D328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935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94676-A119-4ECE-A8BD-F881D787D328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26371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94676-A119-4ECE-A8BD-F881D787D328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117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No meu exemplo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remixd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-s /Users/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suzana.moreno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/workspace/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bndestoken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-d/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ChangeManagementFramework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--remix-ide https://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remix.ethereum.org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94676-A119-4ECE-A8BD-F881D787D328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4178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No meu exemplo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remixd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-s /Users/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suzana.moreno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/workspace/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bndestoken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-d/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ChangeManagementFramework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--remix-ide https://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remix.ethereum.org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94676-A119-4ECE-A8BD-F881D787D328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12576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94676-A119-4ECE-A8BD-F881D787D328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16870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94676-A119-4ECE-A8BD-F881D787D328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12170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94676-A119-4ECE-A8BD-F881D787D328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978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94676-A119-4ECE-A8BD-F881D787D328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8195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94676-A119-4ECE-A8BD-F881D787D328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17421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94676-A119-4ECE-A8BD-F881D787D328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4516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94676-A119-4ECE-A8BD-F881D787D328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84557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94676-A119-4ECE-A8BD-F881D787D328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3129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94676-A119-4ECE-A8BD-F881D787D328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369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94676-A119-4ECE-A8BD-F881D787D328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5195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94676-A119-4ECE-A8BD-F881D787D328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8402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94676-A119-4ECE-A8BD-F881D787D328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7868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94676-A119-4ECE-A8BD-F881D787D328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4756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94676-A119-4ECE-A8BD-F881D787D328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4364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94676-A119-4ECE-A8BD-F881D787D328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2017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0729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2036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sz="quarter" idx="12" hasCustomPrompt="1"/>
          </p:nvPr>
        </p:nvSpPr>
        <p:spPr>
          <a:xfrm>
            <a:off x="0" y="6377940"/>
            <a:ext cx="12057681" cy="46799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/>
            </a:lvl1pPr>
          </a:lstStyle>
          <a:p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controlado 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Restrição de acesso: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Associados ABDE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AOI/DERAI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4189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1708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iso de Restri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/>
          <p:cNvSpPr>
            <a:spLocks noGrp="1"/>
          </p:cNvSpPr>
          <p:nvPr>
            <p:ph sz="quarter" idx="12" hasCustomPrompt="1"/>
          </p:nvPr>
        </p:nvSpPr>
        <p:spPr>
          <a:xfrm>
            <a:off x="0" y="6377940"/>
            <a:ext cx="12057681" cy="46799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/>
            </a:lvl1pPr>
          </a:lstStyle>
          <a:p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controlado 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Restrição de acesso: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Associados ABDE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AOI/DERAI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9500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sz="quarter" idx="12" hasCustomPrompt="1"/>
          </p:nvPr>
        </p:nvSpPr>
        <p:spPr>
          <a:xfrm>
            <a:off x="0" y="6377940"/>
            <a:ext cx="12057681" cy="46799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/>
            </a:lvl1pPr>
          </a:lstStyle>
          <a:p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controlado 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Restrição de acesso: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Associados ABDE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AOI/DERAI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4189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7477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iso de Restri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/>
          <p:cNvSpPr>
            <a:spLocks noGrp="1"/>
          </p:cNvSpPr>
          <p:nvPr>
            <p:ph sz="quarter" idx="12" hasCustomPrompt="1"/>
          </p:nvPr>
        </p:nvSpPr>
        <p:spPr>
          <a:xfrm>
            <a:off x="0" y="6377940"/>
            <a:ext cx="12057681" cy="46799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/>
            </a:lvl1pPr>
          </a:lstStyle>
          <a:p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controlado 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Restrição de acesso: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Associados ABDE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AOI/DERAI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2993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sz="quarter" idx="12" hasCustomPrompt="1"/>
          </p:nvPr>
        </p:nvSpPr>
        <p:spPr>
          <a:xfrm>
            <a:off x="0" y="6377940"/>
            <a:ext cx="12057681" cy="46799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/>
            </a:lvl1pPr>
          </a:lstStyle>
          <a:p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controlado 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Restrição de acesso: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Associados ABDE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AOI/DERAI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4189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85818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iso de Restri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/>
          <p:cNvSpPr>
            <a:spLocks noGrp="1"/>
          </p:cNvSpPr>
          <p:nvPr>
            <p:ph sz="quarter" idx="12" hasCustomPrompt="1"/>
          </p:nvPr>
        </p:nvSpPr>
        <p:spPr>
          <a:xfrm>
            <a:off x="0" y="6377940"/>
            <a:ext cx="12057681" cy="46799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controlado 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Restrição de acesso: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Associados ABDE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AOI/DERAI             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2259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viso de Restri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/>
          <p:cNvSpPr>
            <a:spLocks noGrp="1"/>
          </p:cNvSpPr>
          <p:nvPr>
            <p:ph sz="quarter" idx="12" hasCustomPrompt="1"/>
          </p:nvPr>
        </p:nvSpPr>
        <p:spPr>
          <a:xfrm>
            <a:off x="0" y="6377940"/>
            <a:ext cx="12057681" cy="46799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/>
            </a:lvl1pPr>
          </a:lstStyle>
          <a:p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controlado 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Restrição de acesso: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Associados ABDE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AOI/DERAI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49045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sz="quarter" idx="12" hasCustomPrompt="1"/>
          </p:nvPr>
        </p:nvSpPr>
        <p:spPr>
          <a:xfrm>
            <a:off x="0" y="6377940"/>
            <a:ext cx="12057681" cy="46799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/>
            </a:lvl1pPr>
          </a:lstStyle>
          <a:p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controlado 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Restrição de acesso: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Associados ABDE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AOI/DERAI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4189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magem 1" descr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14227"/>
            <a:ext cx="12217402" cy="6843774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Retângulo 4"/>
          <p:cNvSpPr/>
          <p:nvPr/>
        </p:nvSpPr>
        <p:spPr>
          <a:xfrm>
            <a:off x="0" y="2095"/>
            <a:ext cx="12217400" cy="6860025"/>
          </a:xfrm>
          <a:prstGeom prst="rect">
            <a:avLst/>
          </a:prstGeom>
          <a:solidFill>
            <a:srgbClr val="AFABAB">
              <a:alpha val="50195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" name="Slide Number"/>
          <p:cNvSpPr>
            <a:spLocks noGrp="1"/>
          </p:cNvSpPr>
          <p:nvPr>
            <p:ph type="sldNum" sz="quarter" idx="2"/>
          </p:nvPr>
        </p:nvSpPr>
        <p:spPr>
          <a:xfrm>
            <a:off x="10488489" y="6300028"/>
            <a:ext cx="1259738" cy="369332"/>
          </a:xfrm>
          <a:prstGeom prst="rect">
            <a:avLst/>
          </a:prstGeom>
          <a:solidFill>
            <a:srgbClr val="65B32E"/>
          </a:solidFill>
          <a:ln w="12700">
            <a:miter lim="400000"/>
          </a:ln>
        </p:spPr>
        <p:txBody>
          <a:bodyPr wrap="square" lIns="45719" rIns="45719" anchor="t">
            <a:spAutoFit/>
          </a:bodyPr>
          <a:lstStyle>
            <a:lvl1pPr>
              <a:defRPr lang="pt-BR" sz="1800" smtClean="0">
                <a:solidFill>
                  <a:srgbClr val="FFFFFF"/>
                </a:solidFill>
              </a:defRPr>
            </a:lvl1pPr>
          </a:lstStyle>
          <a:p>
            <a:pPr algn="ctr"/>
            <a:fld id="{86CB4B4D-7CA3-9044-876B-883B54F8677D}" type="slidenum">
              <a:rPr lang="pt-BR" smtClean="0"/>
              <a:pPr algn="ctr"/>
              <a:t>‹#›</a:t>
            </a:fld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488" y="404664"/>
            <a:ext cx="1259738" cy="25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366580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24636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iso de Restri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/>
          <p:cNvSpPr>
            <a:spLocks noGrp="1"/>
          </p:cNvSpPr>
          <p:nvPr>
            <p:ph sz="quarter" idx="12" hasCustomPrompt="1"/>
          </p:nvPr>
        </p:nvSpPr>
        <p:spPr>
          <a:xfrm>
            <a:off x="0" y="6377940"/>
            <a:ext cx="12057681" cy="46799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controlado 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Restrição de acesso: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Associados ABDE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AOI/DERAI             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00332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sz="quarter" idx="12" hasCustomPrompt="1"/>
          </p:nvPr>
        </p:nvSpPr>
        <p:spPr>
          <a:xfrm>
            <a:off x="0" y="6377940"/>
            <a:ext cx="12057681" cy="46799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/>
            </a:lvl1pPr>
          </a:lstStyle>
          <a:p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controlado 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Restrição de acesso: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Associados ABDE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AOI/DERAI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72118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4377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iso de Restri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/>
          <p:cNvSpPr>
            <a:spLocks noGrp="1"/>
          </p:cNvSpPr>
          <p:nvPr>
            <p:ph sz="quarter" idx="12" hasCustomPrompt="1"/>
          </p:nvPr>
        </p:nvSpPr>
        <p:spPr>
          <a:xfrm>
            <a:off x="0" y="6377940"/>
            <a:ext cx="12057681" cy="46799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controlado 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Restrição de acesso: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Associados ABDE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AOI/DERAI             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484368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sz="quarter" idx="12" hasCustomPrompt="1"/>
          </p:nvPr>
        </p:nvSpPr>
        <p:spPr>
          <a:xfrm>
            <a:off x="0" y="6377940"/>
            <a:ext cx="12057681" cy="46799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/>
            </a:lvl1pPr>
          </a:lstStyle>
          <a:p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controlado 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Restrição de acesso: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Associados ABDE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AOI/DERAI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42482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91263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iso de Restri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/>
          <p:cNvSpPr>
            <a:spLocks noGrp="1"/>
          </p:cNvSpPr>
          <p:nvPr>
            <p:ph sz="quarter" idx="12" hasCustomPrompt="1"/>
          </p:nvPr>
        </p:nvSpPr>
        <p:spPr>
          <a:xfrm>
            <a:off x="0" y="6377940"/>
            <a:ext cx="12057681" cy="46799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controlado 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Restrição de acesso: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Associados ABDE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AOI/DERAI             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5100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64956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sz="quarter" idx="12" hasCustomPrompt="1"/>
          </p:nvPr>
        </p:nvSpPr>
        <p:spPr>
          <a:xfrm>
            <a:off x="0" y="6377940"/>
            <a:ext cx="12057681" cy="46799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/>
            </a:lvl1pPr>
          </a:lstStyle>
          <a:p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controlado 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Restrição de acesso: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Associados ABDE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AOI/DERAI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80774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3207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iso de Restri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/>
          <p:cNvSpPr>
            <a:spLocks noGrp="1"/>
          </p:cNvSpPr>
          <p:nvPr>
            <p:ph sz="quarter" idx="12" hasCustomPrompt="1"/>
          </p:nvPr>
        </p:nvSpPr>
        <p:spPr>
          <a:xfrm>
            <a:off x="0" y="6377940"/>
            <a:ext cx="12057681" cy="46799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/>
            </a:lvl1pPr>
          </a:lstStyle>
          <a:p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controlado 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Restrição de acesso: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Associados ABDE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AOI/DERAI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887505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6851" y="308048"/>
            <a:ext cx="9519138" cy="369332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 anchor="t">
            <a:spAutoFit/>
          </a:bodyPr>
          <a:lstStyle>
            <a:lvl1pPr algn="l">
              <a:defRPr kumimoji="1" lang="pt-BR"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23108" y="1320800"/>
            <a:ext cx="10269415" cy="4895850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9815" y="6400800"/>
            <a:ext cx="2532185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>
              <a:solidFill>
                <a:srgbClr val="7B7B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826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iso de Restri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/>
          <p:cNvSpPr>
            <a:spLocks noGrp="1"/>
          </p:cNvSpPr>
          <p:nvPr>
            <p:ph sz="quarter" idx="12" hasCustomPrompt="1"/>
          </p:nvPr>
        </p:nvSpPr>
        <p:spPr>
          <a:xfrm>
            <a:off x="0" y="6377940"/>
            <a:ext cx="12057681" cy="46799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/>
            </a:lvl1pPr>
          </a:lstStyle>
          <a:p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controlado 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Restrição de acesso: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Associados ABDE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AOI/DERAI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4904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6851" y="308048"/>
            <a:ext cx="9519138" cy="369332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 anchor="t">
            <a:spAutoFit/>
          </a:bodyPr>
          <a:lstStyle>
            <a:lvl1pPr algn="l">
              <a:defRPr kumimoji="1" lang="pt-BR"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23108" y="1320800"/>
            <a:ext cx="10269415" cy="4895850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9815" y="6400800"/>
            <a:ext cx="2532185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486338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2036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iso de Restri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/>
          <p:cNvSpPr>
            <a:spLocks noGrp="1"/>
          </p:cNvSpPr>
          <p:nvPr>
            <p:ph sz="quarter" idx="12" hasCustomPrompt="1"/>
          </p:nvPr>
        </p:nvSpPr>
        <p:spPr>
          <a:xfrm>
            <a:off x="0" y="6377940"/>
            <a:ext cx="12057681" cy="46799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/>
            </a:lvl1pPr>
          </a:lstStyle>
          <a:p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controlado 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Restrição de acesso: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Associados ABDE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AOI/DERAI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71880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sz="quarter" idx="12" hasCustomPrompt="1"/>
          </p:nvPr>
        </p:nvSpPr>
        <p:spPr>
          <a:xfrm>
            <a:off x="0" y="6377940"/>
            <a:ext cx="12057681" cy="46799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/>
            </a:lvl1pPr>
          </a:lstStyle>
          <a:p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controlado 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Restrição de acesso: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Associados ABDE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AOI/DERAI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418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iso de Restri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sz="quarter" idx="12" hasCustomPrompt="1"/>
          </p:nvPr>
        </p:nvSpPr>
        <p:spPr>
          <a:xfrm>
            <a:off x="0" y="6377940"/>
            <a:ext cx="12057681" cy="46799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/>
            </a:lvl1pPr>
          </a:lstStyle>
          <a:p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controlado 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Restrição de acesso: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Associados ABDE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AOI/DERAI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9828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6.jp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0.jpeg"/><Relationship Id="rId4" Type="http://schemas.openxmlformats.org/officeDocument/2006/relationships/theme" Target="../theme/theme1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jpe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jpe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jpe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jpg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21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.jpeg"/><Relationship Id="rId5" Type="http://schemas.openxmlformats.org/officeDocument/2006/relationships/image" Target="../media/image8.jpe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.jpeg"/><Relationship Id="rId5" Type="http://schemas.openxmlformats.org/officeDocument/2006/relationships/image" Target="../media/image9.jpeg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 userDrawn="1"/>
        </p:nvSpPr>
        <p:spPr>
          <a:xfrm>
            <a:off x="0" y="0"/>
            <a:ext cx="12192000" cy="6753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277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89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228"/>
            <a:ext cx="12217401" cy="6843772"/>
          </a:xfrm>
          <a:prstGeom prst="rect">
            <a:avLst/>
          </a:prstGeom>
        </p:spPr>
      </p:pic>
      <p:sp>
        <p:nvSpPr>
          <p:cNvPr id="5" name="Retângulo 4"/>
          <p:cNvSpPr/>
          <p:nvPr userDrawn="1"/>
        </p:nvSpPr>
        <p:spPr>
          <a:xfrm>
            <a:off x="0" y="2098"/>
            <a:ext cx="12192000" cy="6860023"/>
          </a:xfrm>
          <a:prstGeom prst="rect">
            <a:avLst/>
          </a:prstGeom>
          <a:solidFill>
            <a:srgbClr val="AFABA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3811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Número de Slide 5"/>
          <p:cNvSpPr txBox="1">
            <a:spLocks/>
          </p:cNvSpPr>
          <p:nvPr userDrawn="1"/>
        </p:nvSpPr>
        <p:spPr>
          <a:xfrm>
            <a:off x="11247276" y="2"/>
            <a:ext cx="944724" cy="365125"/>
          </a:xfrm>
          <a:prstGeom prst="rect">
            <a:avLst/>
          </a:prstGeom>
          <a:solidFill>
            <a:srgbClr val="008B3A"/>
          </a:solidFill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E0115E2-90F9-4582-BC60-6FF9A0E59819}" type="slidenum">
              <a:rPr lang="pt-BR" smtClean="0">
                <a:solidFill>
                  <a:prstClr val="white"/>
                </a:solidFill>
              </a:rPr>
              <a:pPr algn="ctr"/>
              <a:t>‹#›</a:t>
            </a:fld>
            <a:endParaRPr lang="pt-BR" dirty="0">
              <a:solidFill>
                <a:prstClr val="white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7584" y="365125"/>
            <a:ext cx="1804416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03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49" r:id="rId2"/>
    <p:sldLayoutId id="21474839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Número de Slide 5"/>
          <p:cNvSpPr txBox="1">
            <a:spLocks/>
          </p:cNvSpPr>
          <p:nvPr userDrawn="1"/>
        </p:nvSpPr>
        <p:spPr>
          <a:xfrm>
            <a:off x="11247276" y="2"/>
            <a:ext cx="944724" cy="365125"/>
          </a:xfrm>
          <a:prstGeom prst="rect">
            <a:avLst/>
          </a:prstGeom>
          <a:solidFill>
            <a:srgbClr val="008B3A"/>
          </a:solidFill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E0115E2-90F9-4582-BC60-6FF9A0E59819}" type="slidenum">
              <a:rPr lang="pt-BR" smtClean="0">
                <a:solidFill>
                  <a:schemeClr val="bg1"/>
                </a:solidFill>
              </a:rPr>
              <a:pPr algn="ctr"/>
              <a:t>‹#›</a:t>
            </a:fld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7584" y="365125"/>
            <a:ext cx="1804416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228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94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7584" y="366347"/>
            <a:ext cx="1804416" cy="725424"/>
          </a:xfrm>
          <a:prstGeom prst="rect">
            <a:avLst/>
          </a:prstGeom>
        </p:spPr>
      </p:pic>
      <p:sp>
        <p:nvSpPr>
          <p:cNvPr id="17" name="Espaço Reservado para Número de Slide 5"/>
          <p:cNvSpPr txBox="1">
            <a:spLocks/>
          </p:cNvSpPr>
          <p:nvPr userDrawn="1"/>
        </p:nvSpPr>
        <p:spPr>
          <a:xfrm>
            <a:off x="11247276" y="2"/>
            <a:ext cx="944724" cy="365125"/>
          </a:xfrm>
          <a:prstGeom prst="rect">
            <a:avLst/>
          </a:prstGeom>
          <a:solidFill>
            <a:srgbClr val="65B22E"/>
          </a:solidFill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E0115E2-90F9-4582-BC60-6FF9A0E59819}" type="slidenum">
              <a:rPr lang="pt-BR" smtClean="0">
                <a:solidFill>
                  <a:schemeClr val="bg1"/>
                </a:solidFill>
              </a:rPr>
              <a:pPr algn="ctr"/>
              <a:t>‹#›</a:t>
            </a:fld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676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89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7584" y="365125"/>
            <a:ext cx="1804416" cy="725424"/>
          </a:xfrm>
          <a:prstGeom prst="rect">
            <a:avLst/>
          </a:prstGeom>
        </p:spPr>
      </p:pic>
      <p:sp>
        <p:nvSpPr>
          <p:cNvPr id="9" name="Espaço Reservado para Número de Slide 5"/>
          <p:cNvSpPr txBox="1">
            <a:spLocks/>
          </p:cNvSpPr>
          <p:nvPr userDrawn="1"/>
        </p:nvSpPr>
        <p:spPr>
          <a:xfrm>
            <a:off x="11247276" y="2"/>
            <a:ext cx="944724" cy="365125"/>
          </a:xfrm>
          <a:prstGeom prst="rect">
            <a:avLst/>
          </a:prstGeom>
          <a:solidFill>
            <a:srgbClr val="008B3A"/>
          </a:solidFill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E0115E2-90F9-4582-BC60-6FF9A0E59819}" type="slidenum">
              <a:rPr lang="pt-BR" smtClean="0">
                <a:solidFill>
                  <a:schemeClr val="bg1"/>
                </a:solidFill>
              </a:rPr>
              <a:pPr algn="ctr"/>
              <a:t>‹#›</a:t>
            </a:fld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450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896" r:id="rId2"/>
    <p:sldLayoutId id="214748389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Número de Slide 5"/>
          <p:cNvSpPr txBox="1">
            <a:spLocks/>
          </p:cNvSpPr>
          <p:nvPr userDrawn="1"/>
        </p:nvSpPr>
        <p:spPr>
          <a:xfrm>
            <a:off x="11247276" y="2"/>
            <a:ext cx="944724" cy="365125"/>
          </a:xfrm>
          <a:prstGeom prst="rect">
            <a:avLst/>
          </a:prstGeom>
          <a:solidFill>
            <a:srgbClr val="004389"/>
          </a:solidFill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E0115E2-90F9-4582-BC60-6FF9A0E59819}" type="slidenum">
              <a:rPr lang="pt-BR" smtClean="0">
                <a:solidFill>
                  <a:schemeClr val="bg1"/>
                </a:solidFill>
              </a:rPr>
              <a:pPr algn="ctr"/>
              <a:t>‹#›</a:t>
            </a:fld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5" name="Imagem 14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7584" y="367748"/>
            <a:ext cx="1804416" cy="72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96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89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7584" y="365125"/>
            <a:ext cx="1804416" cy="722376"/>
          </a:xfrm>
          <a:prstGeom prst="rect">
            <a:avLst/>
          </a:prstGeom>
        </p:spPr>
      </p:pic>
      <p:sp>
        <p:nvSpPr>
          <p:cNvPr id="8" name="Espaço Reservado para Número de Slide 5"/>
          <p:cNvSpPr txBox="1">
            <a:spLocks/>
          </p:cNvSpPr>
          <p:nvPr userDrawn="1"/>
        </p:nvSpPr>
        <p:spPr>
          <a:xfrm>
            <a:off x="11247276" y="2"/>
            <a:ext cx="944724" cy="365125"/>
          </a:xfrm>
          <a:prstGeom prst="rect">
            <a:avLst/>
          </a:prstGeom>
          <a:solidFill>
            <a:srgbClr val="005689"/>
          </a:solidFill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E0115E2-90F9-4582-BC60-6FF9A0E59819}" type="slidenum">
              <a:rPr lang="pt-BR" smtClean="0">
                <a:solidFill>
                  <a:schemeClr val="bg1"/>
                </a:solidFill>
              </a:rPr>
              <a:pPr algn="ctr"/>
              <a:t>‹#›</a:t>
            </a:fld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646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89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228"/>
            <a:ext cx="12217401" cy="6843772"/>
          </a:xfrm>
          <a:prstGeom prst="rect">
            <a:avLst/>
          </a:prstGeom>
        </p:spPr>
      </p:pic>
      <p:sp>
        <p:nvSpPr>
          <p:cNvPr id="5" name="Retângulo 4"/>
          <p:cNvSpPr/>
          <p:nvPr userDrawn="1"/>
        </p:nvSpPr>
        <p:spPr>
          <a:xfrm>
            <a:off x="0" y="2098"/>
            <a:ext cx="12192000" cy="6860023"/>
          </a:xfrm>
          <a:prstGeom prst="rect">
            <a:avLst/>
          </a:prstGeom>
          <a:solidFill>
            <a:schemeClr val="bg1">
              <a:lumMod val="8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Número de Slide 5"/>
          <p:cNvSpPr txBox="1">
            <a:spLocks/>
          </p:cNvSpPr>
          <p:nvPr userDrawn="1"/>
        </p:nvSpPr>
        <p:spPr>
          <a:xfrm>
            <a:off x="11247276" y="2"/>
            <a:ext cx="944724" cy="365125"/>
          </a:xfrm>
          <a:prstGeom prst="rect">
            <a:avLst/>
          </a:prstGeom>
          <a:solidFill>
            <a:srgbClr val="008B3A"/>
          </a:solidFill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E0115E2-90F9-4582-BC60-6FF9A0E59819}" type="slidenum">
              <a:rPr lang="pt-BR" smtClean="0">
                <a:solidFill>
                  <a:schemeClr val="bg1"/>
                </a:solidFill>
              </a:rPr>
              <a:pPr algn="ctr"/>
              <a:t>‹#›</a:t>
            </a:fld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7584" y="365125"/>
            <a:ext cx="1804416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612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900" r:id="rId3"/>
    <p:sldLayoutId id="21474839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95" y="5782"/>
            <a:ext cx="12198096" cy="6863144"/>
          </a:xfrm>
          <a:prstGeom prst="rect">
            <a:avLst/>
          </a:prstGeom>
        </p:spPr>
      </p:pic>
      <p:sp>
        <p:nvSpPr>
          <p:cNvPr id="5" name="Retângulo 4"/>
          <p:cNvSpPr/>
          <p:nvPr userDrawn="1"/>
        </p:nvSpPr>
        <p:spPr>
          <a:xfrm>
            <a:off x="-8466" y="0"/>
            <a:ext cx="12206687" cy="687470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Número de Slide 5"/>
          <p:cNvSpPr txBox="1">
            <a:spLocks/>
          </p:cNvSpPr>
          <p:nvPr userDrawn="1"/>
        </p:nvSpPr>
        <p:spPr>
          <a:xfrm>
            <a:off x="11247276" y="2"/>
            <a:ext cx="944724" cy="365125"/>
          </a:xfrm>
          <a:prstGeom prst="rect">
            <a:avLst/>
          </a:prstGeom>
          <a:solidFill>
            <a:srgbClr val="008B3A"/>
          </a:solidFill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E0115E2-90F9-4582-BC60-6FF9A0E59819}" type="slidenum">
              <a:rPr lang="pt-BR" smtClean="0">
                <a:solidFill>
                  <a:schemeClr val="bg1"/>
                </a:solidFill>
              </a:rPr>
              <a:pPr algn="ctr"/>
              <a:t>‹#›</a:t>
            </a:fld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7584" y="365125"/>
            <a:ext cx="1804416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26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3209"/>
            <a:ext cx="12207241" cy="6868289"/>
          </a:xfrm>
          <a:prstGeom prst="rect">
            <a:avLst/>
          </a:prstGeom>
        </p:spPr>
      </p:pic>
      <p:sp>
        <p:nvSpPr>
          <p:cNvPr id="5" name="Retângulo 4"/>
          <p:cNvSpPr/>
          <p:nvPr userDrawn="1"/>
        </p:nvSpPr>
        <p:spPr>
          <a:xfrm>
            <a:off x="-119209" y="1"/>
            <a:ext cx="12206687" cy="6874707"/>
          </a:xfrm>
          <a:prstGeom prst="rect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Número de Slide 5"/>
          <p:cNvSpPr txBox="1">
            <a:spLocks/>
          </p:cNvSpPr>
          <p:nvPr userDrawn="1"/>
        </p:nvSpPr>
        <p:spPr>
          <a:xfrm>
            <a:off x="11247276" y="2"/>
            <a:ext cx="944724" cy="365125"/>
          </a:xfrm>
          <a:prstGeom prst="rect">
            <a:avLst/>
          </a:prstGeom>
          <a:solidFill>
            <a:srgbClr val="008B3A"/>
          </a:solidFill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E0115E2-90F9-4582-BC60-6FF9A0E59819}" type="slidenum">
              <a:rPr lang="pt-BR" smtClean="0">
                <a:solidFill>
                  <a:schemeClr val="bg1"/>
                </a:solidFill>
              </a:rPr>
              <a:pPr algn="ctr"/>
              <a:t>‹#›</a:t>
            </a:fld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7584" y="365125"/>
            <a:ext cx="1804416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79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1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remixd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remix.ethereum.org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7200000" cy="6858000"/>
          </a:xfrm>
          <a:prstGeom prst="rect">
            <a:avLst/>
          </a:prstGeom>
          <a:solidFill>
            <a:srgbClr val="0043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 dirty="0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68313" y="3178938"/>
            <a:ext cx="5151437" cy="931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5" tIns="34287" rIns="68575" bIns="34287">
            <a:spAutoFit/>
          </a:bodyPr>
          <a:lstStyle>
            <a:lvl1pPr>
              <a:defRPr sz="2000">
                <a:solidFill>
                  <a:srgbClr val="00006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6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rgbClr val="00006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rgbClr val="00006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rgbClr val="00006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6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6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6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6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50000"/>
              </a:spcAft>
            </a:pPr>
            <a:r>
              <a:rPr lang="pt-BR" altLang="pt-BR" sz="2800" b="1" dirty="0" err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Change</a:t>
            </a:r>
            <a:r>
              <a:rPr lang="pt-BR" altLang="pt-BR" sz="2800" b="1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Management Framework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447047" y="4161090"/>
            <a:ext cx="6453482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5" tIns="34287" rIns="68575" bIns="34287">
            <a:spAutoFit/>
          </a:bodyPr>
          <a:lstStyle>
            <a:lvl1pPr>
              <a:defRPr sz="2000">
                <a:solidFill>
                  <a:srgbClr val="00006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6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rgbClr val="00006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rgbClr val="00006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rgbClr val="00006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6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6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6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6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30000"/>
              </a:spcBef>
              <a:spcAft>
                <a:spcPct val="50000"/>
              </a:spcAft>
            </a:pPr>
            <a:r>
              <a:rPr lang="pt-BR" altLang="pt-BR" sz="1600" dirty="0" err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April</a:t>
            </a:r>
            <a:r>
              <a:rPr lang="pt-BR" altLang="pt-BR" sz="16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2020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9" y="517446"/>
            <a:ext cx="2004847" cy="807987"/>
          </a:xfrm>
          <a:prstGeom prst="rect">
            <a:avLst/>
          </a:prstGeom>
        </p:spPr>
      </p:pic>
      <p:pic>
        <p:nvPicPr>
          <p:cNvPr id="11" name="Picture 2" descr="D:\Users\ANFRA\AppData\Local\Temp\notes98BB19\montagem fotos_rev26-3-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020" y="-17603"/>
            <a:ext cx="5111566" cy="693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ço Reservado para Conteúdo 3"/>
          <p:cNvSpPr txBox="1">
            <a:spLocks/>
          </p:cNvSpPr>
          <p:nvPr/>
        </p:nvSpPr>
        <p:spPr>
          <a:xfrm>
            <a:off x="144967" y="6166885"/>
            <a:ext cx="6986538" cy="691118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</a:pP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 Ostensivo</a:t>
            </a:r>
            <a:b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 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ATI</a:t>
            </a:r>
          </a:p>
        </p:txBody>
      </p:sp>
    </p:spTree>
    <p:extLst>
      <p:ext uri="{BB962C8B-B14F-4D97-AF65-F5344CB8AC3E}">
        <p14:creationId xmlns:p14="http://schemas.microsoft.com/office/powerpoint/2010/main" val="2144379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tângulo 4">
            <a:extLst>
              <a:ext uri="{FF2B5EF4-FFF2-40B4-BE49-F238E27FC236}">
                <a16:creationId xmlns:a16="http://schemas.microsoft.com/office/drawing/2014/main" id="{D23041AF-FEF9-7945-ABDD-C4FF52A915E8}"/>
              </a:ext>
            </a:extLst>
          </p:cNvPr>
          <p:cNvSpPr/>
          <p:nvPr/>
        </p:nvSpPr>
        <p:spPr>
          <a:xfrm>
            <a:off x="2607168" y="1281606"/>
            <a:ext cx="7435932" cy="11754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latin typeface="Arial Narrow" panose="020B0606020202030204" pitchFamily="34" charset="0"/>
              </a:rPr>
              <a:t>Governance</a:t>
            </a:r>
            <a:r>
              <a:rPr lang="pt-BR" dirty="0">
                <a:latin typeface="Arial Narrow" panose="020B0606020202030204" pitchFamily="34" charset="0"/>
              </a:rPr>
              <a:t> 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10689567" y="5198763"/>
            <a:ext cx="1198086" cy="11388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/>
          <p:cNvSpPr/>
          <p:nvPr/>
        </p:nvSpPr>
        <p:spPr>
          <a:xfrm>
            <a:off x="28575" y="3402942"/>
            <a:ext cx="1282730" cy="23002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2614422" y="2537093"/>
            <a:ext cx="7435932" cy="11754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 Narrow" panose="020B0606020202030204" pitchFamily="34" charset="0"/>
              </a:rPr>
              <a:t>              </a:t>
            </a:r>
            <a:r>
              <a:rPr lang="pt-BR" dirty="0" err="1">
                <a:latin typeface="Arial Narrow" panose="020B0606020202030204" pitchFamily="34" charset="0"/>
              </a:rPr>
              <a:t>Change</a:t>
            </a:r>
            <a:r>
              <a:rPr lang="pt-BR" dirty="0">
                <a:latin typeface="Arial Narrow" panose="020B0606020202030204" pitchFamily="34" charset="0"/>
              </a:rPr>
              <a:t> Management 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164" y="2745654"/>
            <a:ext cx="1052673" cy="718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3944862" y="2632886"/>
            <a:ext cx="1485899" cy="74295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 Narrow" panose="020B0606020202030204" pitchFamily="34" charset="0"/>
              </a:rPr>
              <a:t>Contratos de Decisão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4011537" y="2694798"/>
            <a:ext cx="1514474" cy="7429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 Narrow" panose="020B0606020202030204" pitchFamily="34" charset="0"/>
              </a:rPr>
              <a:t>Contratos de Decisão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4097262" y="2785286"/>
            <a:ext cx="1523999" cy="8763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latin typeface="Arial Narrow" panose="020B0606020202030204" pitchFamily="34" charset="0"/>
              </a:rPr>
              <a:t>PreUpgrader</a:t>
            </a:r>
            <a:r>
              <a:rPr lang="pt-BR" dirty="0">
                <a:latin typeface="Arial Narrow" panose="020B0606020202030204" pitchFamily="34" charset="0"/>
              </a:rPr>
              <a:t>, </a:t>
            </a:r>
            <a:r>
              <a:rPr lang="pt-BR" dirty="0" err="1">
                <a:latin typeface="Arial Narrow" panose="020B0606020202030204" pitchFamily="34" charset="0"/>
              </a:rPr>
              <a:t>UpgradeXX</a:t>
            </a:r>
            <a:endParaRPr lang="pt-BR" dirty="0">
              <a:latin typeface="Arial Narrow" panose="020B0606020202030204" pitchFamily="34" charset="0"/>
            </a:endParaRPr>
          </a:p>
          <a:p>
            <a:pPr algn="ctr"/>
            <a:r>
              <a:rPr lang="pt-BR" sz="1000" dirty="0" err="1">
                <a:latin typeface="Arial Narrow" panose="020B0606020202030204" pitchFamily="34" charset="0"/>
              </a:rPr>
              <a:t>extends</a:t>
            </a:r>
            <a:r>
              <a:rPr lang="pt-BR" sz="1000" dirty="0">
                <a:latin typeface="Arial Narrow" panose="020B0606020202030204" pitchFamily="34" charset="0"/>
              </a:rPr>
              <a:t> </a:t>
            </a:r>
            <a:r>
              <a:rPr lang="pt-BR" sz="1000" dirty="0" err="1">
                <a:latin typeface="Arial Narrow" panose="020B0606020202030204" pitchFamily="34" charset="0"/>
              </a:rPr>
              <a:t>Upgrader</a:t>
            </a:r>
            <a:endParaRPr lang="pt-BR" sz="1000" dirty="0">
              <a:latin typeface="Arial Narrow" panose="020B0606020202030204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-2" y="372813"/>
            <a:ext cx="8026402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341318" y="544303"/>
            <a:ext cx="6491190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Management Framework for </a:t>
            </a: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</a:t>
            </a:r>
            <a:endParaRPr lang="pt-BR" altLang="pt-B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upo 17"/>
          <p:cNvGrpSpPr/>
          <p:nvPr/>
        </p:nvGrpSpPr>
        <p:grpSpPr>
          <a:xfrm>
            <a:off x="2603694" y="5668606"/>
            <a:ext cx="7459693" cy="780722"/>
            <a:chOff x="2461137" y="5264777"/>
            <a:chExt cx="7459693" cy="780722"/>
          </a:xfrm>
        </p:grpSpPr>
        <p:sp>
          <p:nvSpPr>
            <p:cNvPr id="2" name="Retângulo 1"/>
            <p:cNvSpPr/>
            <p:nvPr/>
          </p:nvSpPr>
          <p:spPr>
            <a:xfrm>
              <a:off x="2467209" y="5285296"/>
              <a:ext cx="7453621" cy="7429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>
                  <a:latin typeface="Arial Narrow" panose="020B0606020202030204" pitchFamily="34" charset="0"/>
                </a:rPr>
                <a:t>Storage</a:t>
              </a:r>
              <a:endParaRPr lang="pt-BR" dirty="0">
                <a:latin typeface="Arial Narrow" panose="020B0606020202030204" pitchFamily="34" charset="0"/>
              </a:endParaRPr>
            </a:p>
          </p:txBody>
        </p:sp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1137" y="5264777"/>
              <a:ext cx="812312" cy="780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Grupo 19"/>
          <p:cNvGrpSpPr/>
          <p:nvPr/>
        </p:nvGrpSpPr>
        <p:grpSpPr>
          <a:xfrm>
            <a:off x="2603694" y="4856292"/>
            <a:ext cx="7459693" cy="764293"/>
            <a:chOff x="2461137" y="4366806"/>
            <a:chExt cx="7459693" cy="764293"/>
          </a:xfrm>
          <a:solidFill>
            <a:schemeClr val="accent2">
              <a:lumMod val="75000"/>
            </a:schemeClr>
          </a:solidFill>
        </p:grpSpPr>
        <p:sp>
          <p:nvSpPr>
            <p:cNvPr id="3" name="Retângulo 2"/>
            <p:cNvSpPr/>
            <p:nvPr/>
          </p:nvSpPr>
          <p:spPr>
            <a:xfrm>
              <a:off x="2467209" y="4370896"/>
              <a:ext cx="7453621" cy="742950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>
                  <a:latin typeface="Arial Narrow" panose="020B0606020202030204" pitchFamily="34" charset="0"/>
                </a:rPr>
                <a:t>Mappings</a:t>
              </a:r>
              <a:endParaRPr lang="pt-BR" sz="2800" dirty="0">
                <a:latin typeface="Arial Narrow" panose="020B0606020202030204" pitchFamily="34" charset="0"/>
              </a:endParaRPr>
            </a:p>
          </p:txBody>
        </p:sp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1137" y="4366806"/>
              <a:ext cx="812312" cy="76429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" name="Grupo 23"/>
          <p:cNvGrpSpPr/>
          <p:nvPr/>
        </p:nvGrpSpPr>
        <p:grpSpPr>
          <a:xfrm>
            <a:off x="1412225" y="3722279"/>
            <a:ext cx="1022400" cy="1325223"/>
            <a:chOff x="1317860" y="3013650"/>
            <a:chExt cx="1022400" cy="1325223"/>
          </a:xfrm>
        </p:grpSpPr>
        <p:sp>
          <p:nvSpPr>
            <p:cNvPr id="6" name="Retângulo 5"/>
            <p:cNvSpPr/>
            <p:nvPr/>
          </p:nvSpPr>
          <p:spPr>
            <a:xfrm>
              <a:off x="1325060" y="3843574"/>
              <a:ext cx="1008000" cy="49529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pt-BR" dirty="0">
                  <a:latin typeface="Arial Narrow" panose="020B0606020202030204" pitchFamily="34" charset="0"/>
                </a:rPr>
                <a:t>Resolver</a:t>
              </a:r>
            </a:p>
          </p:txBody>
        </p:sp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7860" y="3013650"/>
              <a:ext cx="1022400" cy="1000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" name="Grupo 20"/>
          <p:cNvGrpSpPr/>
          <p:nvPr/>
        </p:nvGrpSpPr>
        <p:grpSpPr>
          <a:xfrm>
            <a:off x="2609766" y="3818611"/>
            <a:ext cx="7453621" cy="946118"/>
            <a:chOff x="2467209" y="3288462"/>
            <a:chExt cx="7453621" cy="946118"/>
          </a:xfrm>
          <a:solidFill>
            <a:schemeClr val="accent2">
              <a:lumMod val="75000"/>
            </a:schemeClr>
          </a:solidFill>
        </p:grpSpPr>
        <p:sp>
          <p:nvSpPr>
            <p:cNvPr id="4" name="Retângulo 3"/>
            <p:cNvSpPr/>
            <p:nvPr/>
          </p:nvSpPr>
          <p:spPr>
            <a:xfrm>
              <a:off x="2471865" y="3288462"/>
              <a:ext cx="7448965" cy="928058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atin typeface="Arial Narrow" panose="020B0606020202030204" pitchFamily="34" charset="0"/>
                </a:rPr>
                <a:t>Business </a:t>
              </a:r>
              <a:r>
                <a:rPr lang="pt-BR" dirty="0" err="1">
                  <a:latin typeface="Arial Narrow" panose="020B0606020202030204" pitchFamily="34" charset="0"/>
                </a:rPr>
                <a:t>Rules</a:t>
              </a:r>
              <a:r>
                <a:rPr lang="pt-BR" dirty="0">
                  <a:latin typeface="Arial Narrow" panose="020B0606020202030204" pitchFamily="34" charset="0"/>
                </a:rPr>
                <a:t> </a:t>
              </a:r>
              <a:r>
                <a:rPr lang="pt-BR" dirty="0" err="1">
                  <a:latin typeface="Arial Narrow" panose="020B0606020202030204" pitchFamily="34" charset="0"/>
                </a:rPr>
                <a:t>Contract</a:t>
              </a:r>
              <a:endParaRPr lang="pt-BR" dirty="0">
                <a:latin typeface="Arial Narrow" panose="020B0606020202030204" pitchFamily="34" charset="0"/>
              </a:endParaRPr>
            </a:p>
          </p:txBody>
        </p:sp>
        <p:pic>
          <p:nvPicPr>
            <p:cNvPr id="1033" name="Picture 9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7209" y="3288462"/>
              <a:ext cx="777431" cy="9461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9" name="Retângulo 38"/>
          <p:cNvSpPr/>
          <p:nvPr/>
        </p:nvSpPr>
        <p:spPr>
          <a:xfrm>
            <a:off x="8946781" y="1953595"/>
            <a:ext cx="1008000" cy="49529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pt-BR" dirty="0" err="1">
                <a:latin typeface="Arial Narrow" panose="020B0606020202030204" pitchFamily="34" charset="0"/>
              </a:rPr>
              <a:t>Identity</a:t>
            </a:r>
            <a:endParaRPr lang="pt-BR" dirty="0">
              <a:latin typeface="Arial Narrow" panose="020B0606020202030204" pitchFamily="34" charset="0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456" y="1332728"/>
            <a:ext cx="725715" cy="761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CaixaDeTexto 26"/>
          <p:cNvSpPr txBox="1"/>
          <p:nvPr/>
        </p:nvSpPr>
        <p:spPr>
          <a:xfrm>
            <a:off x="65045" y="3767460"/>
            <a:ext cx="242930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USERS</a:t>
            </a:r>
          </a:p>
        </p:txBody>
      </p:sp>
      <p:sp>
        <p:nvSpPr>
          <p:cNvPr id="28" name="AutoShape 5" descr="Resultado de imagem para us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06" y="3546369"/>
            <a:ext cx="514817" cy="517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AutoShape 9" descr="Resultado de imagem para celular carto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45" y="4160946"/>
            <a:ext cx="454794" cy="634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0927" y="4900185"/>
            <a:ext cx="775630" cy="485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tângulo 12"/>
          <p:cNvSpPr/>
          <p:nvPr/>
        </p:nvSpPr>
        <p:spPr>
          <a:xfrm>
            <a:off x="10751182" y="5605350"/>
            <a:ext cx="266281" cy="293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10678268" y="5198763"/>
            <a:ext cx="920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u="sng" dirty="0" err="1">
                <a:solidFill>
                  <a:schemeClr val="tx1">
                    <a:lumMod val="75000"/>
                  </a:schemeClr>
                </a:solidFill>
              </a:rPr>
              <a:t>Legend</a:t>
            </a:r>
            <a:r>
              <a:rPr lang="pt-BR" b="1" dirty="0">
                <a:solidFill>
                  <a:schemeClr val="tx1">
                    <a:lumMod val="75000"/>
                  </a:schemeClr>
                </a:solidFill>
              </a:rPr>
              <a:t>:</a:t>
            </a:r>
          </a:p>
        </p:txBody>
      </p:sp>
      <p:sp>
        <p:nvSpPr>
          <p:cNvPr id="37" name="CaixaDeTexto 36"/>
          <p:cNvSpPr txBox="1"/>
          <p:nvPr/>
        </p:nvSpPr>
        <p:spPr>
          <a:xfrm>
            <a:off x="10993076" y="5554587"/>
            <a:ext cx="92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chemeClr val="tx1">
                    <a:lumMod val="75000"/>
                  </a:schemeClr>
                </a:solidFill>
              </a:rPr>
              <a:t>Generic</a:t>
            </a:r>
            <a:endParaRPr lang="pt-BR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10772950" y="5986356"/>
            <a:ext cx="266281" cy="29391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11014844" y="5935593"/>
            <a:ext cx="92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chemeClr val="tx1">
                    <a:lumMod val="75000"/>
                  </a:schemeClr>
                </a:solidFill>
              </a:rPr>
              <a:t>Custom</a:t>
            </a:r>
            <a:endParaRPr lang="pt-BR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45" name="Picture 3">
            <a:extLst>
              <a:ext uri="{FF2B5EF4-FFF2-40B4-BE49-F238E27FC236}">
                <a16:creationId xmlns:a16="http://schemas.microsoft.com/office/drawing/2014/main" id="{468883A1-F35A-3748-9CE6-9A16DFFCE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634" y="1376095"/>
            <a:ext cx="1013727" cy="9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Retângulo 6">
            <a:extLst>
              <a:ext uri="{FF2B5EF4-FFF2-40B4-BE49-F238E27FC236}">
                <a16:creationId xmlns:a16="http://schemas.microsoft.com/office/drawing/2014/main" id="{4B464BE7-1C6D-3844-ABD5-5FF73235E34B}"/>
              </a:ext>
            </a:extLst>
          </p:cNvPr>
          <p:cNvSpPr/>
          <p:nvPr/>
        </p:nvSpPr>
        <p:spPr>
          <a:xfrm>
            <a:off x="3728212" y="1373758"/>
            <a:ext cx="1400949" cy="7429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 Narrow" panose="020B0606020202030204" pitchFamily="34" charset="0"/>
              </a:rPr>
              <a:t>Contratos de Decisão</a:t>
            </a:r>
          </a:p>
        </p:txBody>
      </p:sp>
      <p:sp>
        <p:nvSpPr>
          <p:cNvPr id="48" name="Retângulo 7">
            <a:extLst>
              <a:ext uri="{FF2B5EF4-FFF2-40B4-BE49-F238E27FC236}">
                <a16:creationId xmlns:a16="http://schemas.microsoft.com/office/drawing/2014/main" id="{DC0390DF-91FF-3B4F-A40D-A3A5D1E10C5C}"/>
              </a:ext>
            </a:extLst>
          </p:cNvPr>
          <p:cNvSpPr/>
          <p:nvPr/>
        </p:nvSpPr>
        <p:spPr>
          <a:xfrm>
            <a:off x="3794887" y="1435670"/>
            <a:ext cx="1400949" cy="7429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 Narrow" panose="020B0606020202030204" pitchFamily="34" charset="0"/>
              </a:rPr>
              <a:t>Contratos de Decisão</a:t>
            </a:r>
          </a:p>
        </p:txBody>
      </p:sp>
      <p:sp>
        <p:nvSpPr>
          <p:cNvPr id="49" name="Retângulo 8">
            <a:extLst>
              <a:ext uri="{FF2B5EF4-FFF2-40B4-BE49-F238E27FC236}">
                <a16:creationId xmlns:a16="http://schemas.microsoft.com/office/drawing/2014/main" id="{BE3FA9D0-A984-A84E-8239-6233062726B5}"/>
              </a:ext>
            </a:extLst>
          </p:cNvPr>
          <p:cNvSpPr/>
          <p:nvPr/>
        </p:nvSpPr>
        <p:spPr>
          <a:xfrm>
            <a:off x="3880612" y="1526158"/>
            <a:ext cx="1400949" cy="7429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latin typeface="Arial Narrow" panose="020B0606020202030204" pitchFamily="34" charset="0"/>
              </a:rPr>
              <a:t>Governance</a:t>
            </a:r>
            <a:br>
              <a:rPr lang="pt-BR" dirty="0">
                <a:latin typeface="Arial Narrow" panose="020B0606020202030204" pitchFamily="34" charset="0"/>
              </a:rPr>
            </a:br>
            <a:r>
              <a:rPr lang="pt-BR" dirty="0" err="1">
                <a:latin typeface="Arial Narrow" panose="020B0606020202030204" pitchFamily="34" charset="0"/>
              </a:rPr>
              <a:t>Decision</a:t>
            </a:r>
            <a:endParaRPr lang="pt-BR" dirty="0">
              <a:latin typeface="Arial Narrow" panose="020B060602020203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2438679-1D74-F84D-B670-E17B7D35CAC5}"/>
              </a:ext>
            </a:extLst>
          </p:cNvPr>
          <p:cNvSpPr/>
          <p:nvPr/>
        </p:nvSpPr>
        <p:spPr>
          <a:xfrm>
            <a:off x="48934" y="6490142"/>
            <a:ext cx="119127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Based on ERC1504, ERC930, </a:t>
            </a:r>
            <a:r>
              <a:rPr lang="en-US" dirty="0" err="1"/>
              <a:t>OpenZeppelin</a:t>
            </a:r>
            <a:r>
              <a:rPr lang="en-US" dirty="0"/>
              <a:t>, </a:t>
            </a:r>
            <a:r>
              <a:rPr lang="en-US" dirty="0" err="1"/>
              <a:t>Consensys</a:t>
            </a:r>
            <a:r>
              <a:rPr lang="en-US" dirty="0"/>
              <a:t> Upgrade Best Practices, ITIL change management, the concept of DAO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404173894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2" y="372813"/>
            <a:ext cx="8026402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41318" y="544303"/>
            <a:ext cx="2738688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Roles </a:t>
            </a: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Addresses</a:t>
            </a:r>
            <a:endParaRPr lang="pt-BR" altLang="pt-B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357739" y="1165976"/>
            <a:ext cx="112395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/>
              <a:t>Only</a:t>
            </a:r>
            <a:r>
              <a:rPr lang="pt-BR" b="1" dirty="0"/>
              <a:t> Roles: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Owner</a:t>
            </a:r>
            <a:r>
              <a:rPr lang="pt-BR" dirty="0"/>
              <a:t> – to </a:t>
            </a:r>
            <a:r>
              <a:rPr lang="pt-BR" dirty="0" err="1"/>
              <a:t>create</a:t>
            </a:r>
            <a:r>
              <a:rPr lang="pt-BR" dirty="0"/>
              <a:t> new </a:t>
            </a:r>
            <a:r>
              <a:rPr lang="pt-BR" dirty="0" err="1"/>
              <a:t>changes</a:t>
            </a:r>
            <a:r>
              <a:rPr lang="pt-BR" dirty="0"/>
              <a:t> in </a:t>
            </a:r>
            <a:r>
              <a:rPr lang="pt-BR" dirty="0" err="1"/>
              <a:t>Governance</a:t>
            </a:r>
            <a:r>
              <a:rPr lang="pt-BR" dirty="0"/>
              <a:t> and to </a:t>
            </a:r>
            <a:r>
              <a:rPr lang="pt-BR" dirty="0" err="1"/>
              <a:t>assign</a:t>
            </a:r>
            <a:r>
              <a:rPr lang="pt-BR" dirty="0"/>
              <a:t> </a:t>
            </a:r>
            <a:r>
              <a:rPr lang="pt-BR" dirty="0" err="1"/>
              <a:t>governance</a:t>
            </a:r>
            <a:r>
              <a:rPr lang="pt-BR" dirty="0"/>
              <a:t> </a:t>
            </a:r>
            <a:r>
              <a:rPr lang="pt-BR" dirty="0" err="1"/>
              <a:t>members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vote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Admin</a:t>
            </a:r>
            <a:r>
              <a:rPr lang="pt-BR" dirty="0"/>
              <a:t> – </a:t>
            </a:r>
            <a:r>
              <a:rPr lang="pt-BR" dirty="0" err="1"/>
              <a:t>to</a:t>
            </a:r>
            <a:r>
              <a:rPr lang="pt-BR" dirty="0"/>
              <a:t> execute </a:t>
            </a:r>
            <a:r>
              <a:rPr lang="pt-BR" dirty="0" err="1"/>
              <a:t>changes</a:t>
            </a:r>
            <a:r>
              <a:rPr lang="pt-BR" dirty="0"/>
              <a:t> </a:t>
            </a:r>
            <a:r>
              <a:rPr lang="pt-BR" dirty="0" err="1"/>
              <a:t>after</a:t>
            </a:r>
            <a:r>
              <a:rPr lang="pt-BR" dirty="0"/>
              <a:t> </a:t>
            </a:r>
            <a:r>
              <a:rPr lang="pt-BR" dirty="0" err="1"/>
              <a:t>they</a:t>
            </a:r>
            <a:r>
              <a:rPr lang="pt-BR" dirty="0"/>
              <a:t> are </a:t>
            </a:r>
            <a:r>
              <a:rPr lang="pt-BR" dirty="0" err="1"/>
              <a:t>approved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Resposible</a:t>
            </a:r>
            <a:r>
              <a:rPr lang="pt-BR" dirty="0"/>
              <a:t> for </a:t>
            </a:r>
            <a:r>
              <a:rPr lang="pt-BR" dirty="0" err="1"/>
              <a:t>Assigning</a:t>
            </a:r>
            <a:r>
              <a:rPr lang="pt-BR" dirty="0"/>
              <a:t> </a:t>
            </a:r>
            <a:r>
              <a:rPr lang="pt-BR" dirty="0" err="1"/>
              <a:t>Governance</a:t>
            </a:r>
            <a:r>
              <a:rPr lang="pt-BR" dirty="0"/>
              <a:t> </a:t>
            </a:r>
            <a:r>
              <a:rPr lang="pt-BR" dirty="0" err="1"/>
              <a:t>Members</a:t>
            </a:r>
            <a:r>
              <a:rPr lang="pt-BR" dirty="0"/>
              <a:t> - </a:t>
            </a:r>
            <a:r>
              <a:rPr lang="pt-BR" dirty="0" err="1"/>
              <a:t>to</a:t>
            </a:r>
            <a:r>
              <a:rPr lang="pt-BR" dirty="0"/>
              <a:t> include </a:t>
            </a:r>
            <a:r>
              <a:rPr lang="pt-BR" dirty="0" err="1"/>
              <a:t>or</a:t>
            </a:r>
            <a:r>
              <a:rPr lang="pt-BR" dirty="0"/>
              <a:t> to remove </a:t>
            </a:r>
            <a:r>
              <a:rPr lang="pt-BR" dirty="0" err="1"/>
              <a:t>governance</a:t>
            </a:r>
            <a:r>
              <a:rPr lang="pt-BR" dirty="0"/>
              <a:t> </a:t>
            </a:r>
            <a:r>
              <a:rPr lang="pt-BR" dirty="0" err="1"/>
              <a:t>members</a:t>
            </a:r>
            <a:r>
              <a:rPr lang="pt-BR" dirty="0"/>
              <a:t> (future)</a:t>
            </a:r>
          </a:p>
          <a:p>
            <a:r>
              <a:rPr lang="pt-BR" dirty="0"/>
              <a:t>Obs.: </a:t>
            </a:r>
            <a:r>
              <a:rPr lang="pt-BR" dirty="0" err="1"/>
              <a:t>These</a:t>
            </a:r>
            <a:r>
              <a:rPr lang="pt-BR" dirty="0"/>
              <a:t> roles </a:t>
            </a:r>
            <a:r>
              <a:rPr lang="pt-BR" dirty="0" err="1"/>
              <a:t>can</a:t>
            </a:r>
            <a:r>
              <a:rPr lang="pt-BR" dirty="0"/>
              <a:t> </a:t>
            </a:r>
            <a:r>
              <a:rPr lang="pt-BR" dirty="0" err="1"/>
              <a:t>be</a:t>
            </a:r>
            <a:r>
              <a:rPr lang="pt-BR" dirty="0"/>
              <a:t> </a:t>
            </a:r>
            <a:r>
              <a:rPr lang="pt-BR" dirty="0" err="1"/>
              <a:t>assigned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a </a:t>
            </a:r>
            <a:r>
              <a:rPr lang="pt-BR" dirty="0" err="1"/>
              <a:t>multisig</a:t>
            </a:r>
            <a:r>
              <a:rPr lang="pt-BR" dirty="0"/>
              <a:t> wallet </a:t>
            </a:r>
            <a:r>
              <a:rPr lang="pt-BR" dirty="0" err="1"/>
              <a:t>to</a:t>
            </a:r>
            <a:r>
              <a:rPr lang="pt-BR" dirty="0"/>
              <a:t> improve </a:t>
            </a:r>
            <a:r>
              <a:rPr lang="pt-BR" dirty="0" err="1"/>
              <a:t>security</a:t>
            </a:r>
            <a:r>
              <a:rPr lang="pt-BR" dirty="0"/>
              <a:t>.</a:t>
            </a:r>
          </a:p>
          <a:p>
            <a:endParaRPr lang="pt-BR" dirty="0"/>
          </a:p>
          <a:p>
            <a:r>
              <a:rPr lang="pt-BR" b="1" dirty="0"/>
              <a:t>Role </a:t>
            </a:r>
            <a:r>
              <a:rPr lang="pt-BR" b="1" dirty="0" err="1"/>
              <a:t>or</a:t>
            </a:r>
            <a:r>
              <a:rPr lang="pt-BR" b="1" dirty="0"/>
              <a:t> </a:t>
            </a:r>
            <a:r>
              <a:rPr lang="pt-BR" b="1" dirty="0" err="1"/>
              <a:t>Address</a:t>
            </a:r>
            <a:r>
              <a:rPr lang="pt-BR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Contract</a:t>
            </a:r>
            <a:r>
              <a:rPr lang="pt-BR" dirty="0"/>
              <a:t> </a:t>
            </a:r>
            <a:r>
              <a:rPr lang="pt-BR" dirty="0" err="1"/>
              <a:t>Pauser</a:t>
            </a:r>
            <a:r>
              <a:rPr lang="pt-BR" dirty="0"/>
              <a:t> (</a:t>
            </a:r>
            <a:r>
              <a:rPr lang="pt-BR" dirty="0" err="1"/>
              <a:t>Upgrader</a:t>
            </a:r>
            <a:r>
              <a:rPr lang="pt-BR" dirty="0"/>
              <a:t> ou </a:t>
            </a:r>
            <a:r>
              <a:rPr lang="pt-BR" dirty="0" err="1"/>
              <a:t>Admin</a:t>
            </a:r>
            <a:r>
              <a:rPr lang="pt-B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r>
              <a:rPr lang="pt-BR" b="1" dirty="0" err="1"/>
              <a:t>Only</a:t>
            </a:r>
            <a:r>
              <a:rPr lang="pt-BR" b="1" dirty="0"/>
              <a:t> </a:t>
            </a:r>
            <a:r>
              <a:rPr lang="pt-BR" b="1" dirty="0" err="1"/>
              <a:t>Addresses</a:t>
            </a:r>
            <a:r>
              <a:rPr lang="pt-BR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Handler</a:t>
            </a:r>
            <a:r>
              <a:rPr lang="pt-BR" dirty="0"/>
              <a:t> – </a:t>
            </a:r>
            <a:r>
              <a:rPr lang="pt-BR" dirty="0" err="1"/>
              <a:t>smart</a:t>
            </a:r>
            <a:r>
              <a:rPr lang="pt-BR" dirty="0"/>
              <a:t> </a:t>
            </a:r>
            <a:r>
              <a:rPr lang="pt-BR" dirty="0" err="1"/>
              <a:t>contract</a:t>
            </a:r>
            <a:r>
              <a:rPr lang="pt-BR" dirty="0"/>
              <a:t> </a:t>
            </a:r>
            <a:r>
              <a:rPr lang="pt-BR" dirty="0" err="1"/>
              <a:t>allowed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change</a:t>
            </a:r>
            <a:r>
              <a:rPr lang="pt-BR" dirty="0"/>
              <a:t> execute </a:t>
            </a:r>
            <a:r>
              <a:rPr lang="pt-BR" dirty="0" err="1"/>
              <a:t>specific</a:t>
            </a:r>
            <a:r>
              <a:rPr lang="pt-BR" dirty="0"/>
              <a:t> </a:t>
            </a:r>
            <a:r>
              <a:rPr lang="pt-BR" dirty="0" err="1"/>
              <a:t>functions</a:t>
            </a:r>
            <a:r>
              <a:rPr lang="pt-BR" dirty="0"/>
              <a:t> in </a:t>
            </a:r>
            <a:r>
              <a:rPr lang="pt-BR" dirty="0" err="1"/>
              <a:t>other</a:t>
            </a:r>
            <a:r>
              <a:rPr lang="pt-BR" dirty="0"/>
              <a:t> </a:t>
            </a:r>
            <a:r>
              <a:rPr lang="pt-BR" dirty="0" err="1"/>
              <a:t>smart</a:t>
            </a:r>
            <a:r>
              <a:rPr lang="pt-BR" dirty="0"/>
              <a:t> </a:t>
            </a:r>
            <a:r>
              <a:rPr lang="pt-BR" dirty="0" err="1"/>
              <a:t>contract</a:t>
            </a:r>
            <a:r>
              <a:rPr lang="pt-BR" dirty="0"/>
              <a:t> </a:t>
            </a:r>
            <a:r>
              <a:rPr lang="pt-BR" dirty="0" err="1"/>
              <a:t>during</a:t>
            </a:r>
            <a:r>
              <a:rPr lang="pt-BR" dirty="0"/>
              <a:t> normal </a:t>
            </a:r>
            <a:r>
              <a:rPr lang="pt-BR" dirty="0" err="1"/>
              <a:t>execution</a:t>
            </a: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Upgrader</a:t>
            </a:r>
            <a:r>
              <a:rPr lang="pt-BR" dirty="0"/>
              <a:t> – </a:t>
            </a:r>
            <a:r>
              <a:rPr lang="pt-BR" dirty="0" err="1"/>
              <a:t>smart</a:t>
            </a:r>
            <a:r>
              <a:rPr lang="pt-BR" dirty="0"/>
              <a:t> </a:t>
            </a:r>
            <a:r>
              <a:rPr lang="pt-BR" dirty="0" err="1"/>
              <a:t>contract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implements</a:t>
            </a:r>
            <a:r>
              <a:rPr lang="pt-BR" dirty="0"/>
              <a:t> a script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steps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a </a:t>
            </a:r>
            <a:r>
              <a:rPr lang="pt-BR" dirty="0" err="1"/>
              <a:t>change</a:t>
            </a:r>
            <a:r>
              <a:rPr lang="pt-BR" dirty="0"/>
              <a:t>. It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allowed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change</a:t>
            </a:r>
            <a:r>
              <a:rPr lang="pt-BR" dirty="0"/>
              <a:t> </a:t>
            </a:r>
            <a:r>
              <a:rPr lang="pt-BR" dirty="0" err="1"/>
              <a:t>references</a:t>
            </a:r>
            <a:r>
              <a:rPr lang="pt-BR" dirty="0"/>
              <a:t> </a:t>
            </a:r>
            <a:r>
              <a:rPr lang="pt-BR" dirty="0" err="1"/>
              <a:t>variables</a:t>
            </a:r>
            <a:r>
              <a:rPr lang="pt-BR" dirty="0"/>
              <a:t> (pointer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contracts</a:t>
            </a:r>
            <a:r>
              <a:rPr lang="pt-BR" dirty="0"/>
              <a:t>),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change</a:t>
            </a:r>
            <a:r>
              <a:rPr lang="pt-BR" dirty="0"/>
              <a:t> data </a:t>
            </a:r>
            <a:r>
              <a:rPr lang="pt-BR" dirty="0" err="1"/>
              <a:t>stored</a:t>
            </a:r>
            <a:r>
              <a:rPr lang="pt-BR" dirty="0"/>
              <a:t> in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storage</a:t>
            </a:r>
            <a:r>
              <a:rPr lang="pt-BR" dirty="0"/>
              <a:t> and to </a:t>
            </a:r>
            <a:r>
              <a:rPr lang="pt-BR" dirty="0" err="1"/>
              <a:t>call</a:t>
            </a:r>
            <a:r>
              <a:rPr lang="pt-BR" dirty="0"/>
              <a:t> </a:t>
            </a:r>
            <a:r>
              <a:rPr lang="pt-BR" dirty="0" err="1"/>
              <a:t>specific</a:t>
            </a:r>
            <a:r>
              <a:rPr lang="pt-BR" dirty="0"/>
              <a:t> </a:t>
            </a:r>
            <a:r>
              <a:rPr lang="pt-BR" dirty="0" err="1"/>
              <a:t>functions</a:t>
            </a:r>
            <a:r>
              <a:rPr lang="pt-BR" dirty="0"/>
              <a:t> in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context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a </a:t>
            </a:r>
            <a:r>
              <a:rPr lang="pt-BR" dirty="0" err="1"/>
              <a:t>change</a:t>
            </a:r>
            <a:r>
              <a:rPr lang="pt-BR" dirty="0"/>
              <a:t>.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8517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2" y="372813"/>
            <a:ext cx="8026402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41318" y="544303"/>
            <a:ext cx="2860388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Aplicação de Exemplo</a:t>
            </a:r>
          </a:p>
        </p:txBody>
      </p:sp>
      <p:sp>
        <p:nvSpPr>
          <p:cNvPr id="6" name="CaixaDeTexto 1">
            <a:extLst>
              <a:ext uri="{FF2B5EF4-FFF2-40B4-BE49-F238E27FC236}">
                <a16:creationId xmlns:a16="http://schemas.microsoft.com/office/drawing/2014/main" id="{A0CCB09C-F041-A44D-AF7E-9614D2A53EEF}"/>
              </a:ext>
            </a:extLst>
          </p:cNvPr>
          <p:cNvSpPr txBox="1"/>
          <p:nvPr/>
        </p:nvSpPr>
        <p:spPr>
          <a:xfrm>
            <a:off x="357739" y="1210580"/>
            <a:ext cx="1141794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A aplicação de exemplo é formada pelo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BNDESRegistry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LegalEntityMapping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BNDESRegistry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é o “Business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Rule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Contract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”, é uma classe que: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Possibilita que “Legal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Entities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” se cadastrem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Retorna informações sobre cadastros previamente realizados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LegalEntityMapping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representa o mapeamento de um objeto de “Legal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Entity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” para o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Embora uma “Legal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Entity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” possua vários atributos, esse exemplo só usa o atributo id.</a:t>
            </a:r>
            <a:endParaRPr lang="pt-B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965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2" y="372813"/>
            <a:ext cx="8026402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41318" y="544303"/>
            <a:ext cx="2071904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Testes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357739" y="1210580"/>
            <a:ext cx="114179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Não é possível fazer upgrade de atualização de código mantendo o mesmo arquivo fonte no meio da execução de um script de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migrations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ou de testes automatizados porque não é possível alterar e compilar um arquivo no meio da execução do script.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Script de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migrations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instancia o framework, instancia o código de teste e realiza o primeiro upgrade para testes (um upgrade de dados do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apenas).</a:t>
            </a:r>
          </a:p>
        </p:txBody>
      </p:sp>
    </p:spTree>
    <p:extLst>
      <p:ext uri="{BB962C8B-B14F-4D97-AF65-F5344CB8AC3E}">
        <p14:creationId xmlns:p14="http://schemas.microsoft.com/office/powerpoint/2010/main" val="661169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2" y="372813"/>
            <a:ext cx="8026402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41318" y="544303"/>
            <a:ext cx="2071904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Testes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45772" y="1210580"/>
            <a:ext cx="1204622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Recomendação é fazer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deploy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usando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truffle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e depois testes manuais usando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upgraders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e o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Remix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2400" dirty="0">
                <a:hlinkClick r:id="rId3"/>
              </a:rPr>
              <a:t>https://github.com/ethereum/remixd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truffle compile / truffle migrate –reset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Configurar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metamask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para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acessar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mesmas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do truffle.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install -g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remixd</a:t>
            </a:r>
            <a:endParaRPr lang="pt-B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Conectar </a:t>
            </a:r>
            <a:r>
              <a:rPr lang="pt-B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Remix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com pasta de desenvolvimento local usando o </a:t>
            </a:r>
            <a:r>
              <a:rPr lang="pt-B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remixd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remixd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-s 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caminho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-absolute-pasta-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raiz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codigo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-framework-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governanca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--remix-ide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https://remix.ethereum.org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Habilitar componente </a:t>
            </a:r>
            <a:r>
              <a:rPr lang="pt-B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remixd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no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https://remix.ethereum.org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e clique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conectar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com localhost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Obs.: se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algum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momento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desconectar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é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só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desinstalar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novamente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o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componente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do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remixd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no Remix.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Habilitar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componentes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de “compile” e de “deploy &amp; run” para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passos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seguintes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Utilizar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 aba “deploy &amp; run” para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indicar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que o environment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é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Injected Web3. No Remix,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concorde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com 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opção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de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conexão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Assim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você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verá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no Remix 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metamask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selecionada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Utilizar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 aba “deploy &amp; run” para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recuperar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contratos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partir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dos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endereços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apresentados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migração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do truffle.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Remix para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compilar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deployar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novos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upgraders 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criar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novas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mudanças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seguindo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-a-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similar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upgrader1 no script de migrations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Cria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o upgrader,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cria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mudança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mudança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571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2" y="372813"/>
            <a:ext cx="8026402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41318" y="544303"/>
            <a:ext cx="2071904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Testes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357739" y="1210580"/>
            <a:ext cx="100268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Em ambiente de desenvolvimento será sempre necessário subir o código inteiro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Em ambiente de homologação (depois da primeira implantação), será necessário criar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upgraders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e passar pelo processo de mudança</a:t>
            </a:r>
          </a:p>
        </p:txBody>
      </p:sp>
    </p:spTree>
    <p:extLst>
      <p:ext uri="{BB962C8B-B14F-4D97-AF65-F5344CB8AC3E}">
        <p14:creationId xmlns:p14="http://schemas.microsoft.com/office/powerpoint/2010/main" val="4038770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2" y="372813"/>
            <a:ext cx="8026402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41318" y="544303"/>
            <a:ext cx="2472462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Limitações </a:t>
            </a: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Solidity</a:t>
            </a:r>
            <a:endParaRPr lang="pt-BR" altLang="pt-B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357739" y="1210580"/>
            <a:ext cx="1002686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Não pode passar objetos complexos entre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smart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contracts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diferentes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Métodos de leitura não podem mudar estado, o que impede camada de mapeamento ser mais fluente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Tamanho máximo de um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smart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contract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1581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2" y="372813"/>
            <a:ext cx="8026402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41318" y="544303"/>
            <a:ext cx="5125432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Boas práticas para criação de </a:t>
            </a: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Upgraders</a:t>
            </a:r>
            <a:endParaRPr lang="pt-BR" altLang="pt-B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357738" y="1229630"/>
            <a:ext cx="1144025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</a:rPr>
              <a:t>Todo </a:t>
            </a:r>
            <a:r>
              <a:rPr lang="pt-BR" dirty="0" err="1">
                <a:solidFill>
                  <a:srgbClr val="000000"/>
                </a:solidFill>
              </a:rPr>
              <a:t>upgrader</a:t>
            </a:r>
            <a:r>
              <a:rPr lang="pt-BR" dirty="0">
                <a:solidFill>
                  <a:srgbClr val="000000"/>
                </a:solidFill>
              </a:rPr>
              <a:t> deve referenciar o </a:t>
            </a:r>
            <a:r>
              <a:rPr lang="pt-BR" dirty="0" err="1">
                <a:solidFill>
                  <a:srgbClr val="000000"/>
                </a:solidFill>
              </a:rPr>
              <a:t>upgrader</a:t>
            </a:r>
            <a:r>
              <a:rPr lang="pt-BR" dirty="0">
                <a:solidFill>
                  <a:srgbClr val="000000"/>
                </a:solidFill>
              </a:rPr>
              <a:t> anterior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</a:rPr>
              <a:t>Upgrader1 -&gt; </a:t>
            </a:r>
            <a:r>
              <a:rPr lang="pt-BR" dirty="0" err="1">
                <a:solidFill>
                  <a:srgbClr val="000000"/>
                </a:solidFill>
              </a:rPr>
              <a:t>PreUpgrader</a:t>
            </a:r>
            <a:r>
              <a:rPr lang="pt-BR" dirty="0">
                <a:solidFill>
                  <a:srgbClr val="000000"/>
                </a:solidFill>
              </a:rPr>
              <a:t>, Upgrader2 -&gt; Upgrader1 </a:t>
            </a:r>
            <a:r>
              <a:rPr lang="pt-BR" dirty="0" err="1">
                <a:solidFill>
                  <a:srgbClr val="000000"/>
                </a:solidFill>
              </a:rPr>
              <a:t>etc</a:t>
            </a:r>
            <a:endParaRPr lang="pt-BR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</a:rPr>
              <a:t>Todo </a:t>
            </a:r>
            <a:r>
              <a:rPr lang="pt-BR" dirty="0" err="1">
                <a:solidFill>
                  <a:srgbClr val="000000"/>
                </a:solidFill>
              </a:rPr>
              <a:t>upgrader</a:t>
            </a:r>
            <a:r>
              <a:rPr lang="pt-BR" dirty="0">
                <a:solidFill>
                  <a:srgbClr val="000000"/>
                </a:solidFill>
              </a:rPr>
              <a:t> deve: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</a:rPr>
              <a:t>herdar do contrato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changeManagementFramework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/core/</a:t>
            </a:r>
            <a:r>
              <a:rPr lang="pt-B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Upgrader</a:t>
            </a:r>
            <a:r>
              <a:rPr lang="pt-BR" dirty="0">
                <a:solidFill>
                  <a:srgbClr val="000000"/>
                </a:solidFill>
              </a:rPr>
              <a:t>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</a:rPr>
              <a:t>ter o construtor, recebendo como argumento o endereço do último upgrade e todos os dados necessários para o upgrade. O código do construtor é executado antes da criação e aprovação da mudança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</a:rPr>
              <a:t>ter o modificador </a:t>
            </a:r>
            <a:r>
              <a:rPr lang="pt-BR" dirty="0" err="1">
                <a:solidFill>
                  <a:srgbClr val="000000"/>
                </a:solidFill>
              </a:rPr>
              <a:t>onlyChangeManagement</a:t>
            </a:r>
            <a:endParaRPr lang="pt-BR" dirty="0">
              <a:solidFill>
                <a:srgbClr val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</a:rPr>
              <a:t>ter o método upgrade, que é executado durante execução da mudança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</a:rPr>
              <a:t>Ver boas práticas do método </a:t>
            </a:r>
            <a:r>
              <a:rPr lang="pt-BR" dirty="0" err="1">
                <a:solidFill>
                  <a:srgbClr val="000000"/>
                </a:solidFill>
              </a:rPr>
              <a:t>upgrader</a:t>
            </a:r>
            <a:r>
              <a:rPr lang="pt-BR" dirty="0">
                <a:solidFill>
                  <a:srgbClr val="000000"/>
                </a:solidFill>
              </a:rPr>
              <a:t> no próximo slide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</a:rPr>
              <a:t>ter métodos de acesso aos endereços dos </a:t>
            </a:r>
            <a:r>
              <a:rPr lang="pt-BR" dirty="0" err="1">
                <a:solidFill>
                  <a:srgbClr val="000000"/>
                </a:solidFill>
              </a:rPr>
              <a:t>smart</a:t>
            </a:r>
            <a:r>
              <a:rPr lang="pt-BR" dirty="0">
                <a:solidFill>
                  <a:srgbClr val="000000"/>
                </a:solidFill>
              </a:rPr>
              <a:t> </a:t>
            </a:r>
            <a:r>
              <a:rPr lang="pt-BR" dirty="0" err="1">
                <a:solidFill>
                  <a:srgbClr val="000000"/>
                </a:solidFill>
              </a:rPr>
              <a:t>contracts</a:t>
            </a:r>
            <a:r>
              <a:rPr lang="pt-BR" dirty="0">
                <a:solidFill>
                  <a:srgbClr val="000000"/>
                </a:solidFill>
              </a:rPr>
              <a:t> </a:t>
            </a:r>
            <a:r>
              <a:rPr lang="pt-BR" dirty="0" err="1">
                <a:solidFill>
                  <a:srgbClr val="000000"/>
                </a:solidFill>
              </a:rPr>
              <a:t>deployados</a:t>
            </a:r>
            <a:r>
              <a:rPr lang="pt-BR" dirty="0">
                <a:solidFill>
                  <a:srgbClr val="000000"/>
                </a:solidFill>
              </a:rPr>
              <a:t> do framework (</a:t>
            </a:r>
            <a:r>
              <a:rPr lang="pt-BR" dirty="0" err="1">
                <a:solidFill>
                  <a:srgbClr val="000000"/>
                </a:solidFill>
              </a:rPr>
              <a:t>changeManagement</a:t>
            </a:r>
            <a:r>
              <a:rPr lang="pt-BR" dirty="0">
                <a:solidFill>
                  <a:srgbClr val="000000"/>
                </a:solidFill>
              </a:rPr>
              <a:t>, resolver, </a:t>
            </a:r>
            <a:r>
              <a:rPr lang="pt-BR" dirty="0" err="1">
                <a:solidFill>
                  <a:srgbClr val="000000"/>
                </a:solidFill>
              </a:rPr>
              <a:t>storage</a:t>
            </a:r>
            <a:r>
              <a:rPr lang="pt-BR" dirty="0">
                <a:solidFill>
                  <a:srgbClr val="000000"/>
                </a:solidFill>
              </a:rPr>
              <a:t>) e do exemplo (ex.: </a:t>
            </a:r>
            <a:r>
              <a:rPr lang="pt-BR" dirty="0" err="1">
                <a:solidFill>
                  <a:srgbClr val="000000"/>
                </a:solidFill>
              </a:rPr>
              <a:t>BNDESRegistry</a:t>
            </a:r>
            <a:r>
              <a:rPr lang="pt-BR" dirty="0">
                <a:solidFill>
                  <a:srgbClr val="000000"/>
                </a:solidFill>
              </a:rPr>
              <a:t>, </a:t>
            </a:r>
            <a:r>
              <a:rPr lang="pt-BR" dirty="0" err="1">
                <a:solidFill>
                  <a:srgbClr val="000000"/>
                </a:solidFill>
              </a:rPr>
              <a:t>LegalEntityMapping</a:t>
            </a:r>
            <a:r>
              <a:rPr lang="pt-BR" dirty="0">
                <a:solidFill>
                  <a:srgbClr val="000000"/>
                </a:solidFill>
              </a:rPr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</a:rPr>
              <a:t>De forma análoga aos </a:t>
            </a:r>
            <a:r>
              <a:rPr lang="pt-BR" i="1" dirty="0" err="1">
                <a:solidFill>
                  <a:srgbClr val="000000"/>
                </a:solidFill>
              </a:rPr>
              <a:t>templates</a:t>
            </a:r>
            <a:r>
              <a:rPr lang="pt-BR" dirty="0">
                <a:solidFill>
                  <a:srgbClr val="000000"/>
                </a:solidFill>
              </a:rPr>
              <a:t> para mudança do </a:t>
            </a:r>
            <a:r>
              <a:rPr lang="pt-BR" dirty="0" err="1">
                <a:solidFill>
                  <a:srgbClr val="000000"/>
                </a:solidFill>
              </a:rPr>
              <a:t>Remedy</a:t>
            </a:r>
            <a:r>
              <a:rPr lang="pt-BR" dirty="0">
                <a:solidFill>
                  <a:srgbClr val="000000"/>
                </a:solidFill>
              </a:rPr>
              <a:t>, </a:t>
            </a:r>
            <a:r>
              <a:rPr lang="pt-BR" dirty="0" err="1">
                <a:solidFill>
                  <a:srgbClr val="000000"/>
                </a:solidFill>
              </a:rPr>
              <a:t>poderm</a:t>
            </a:r>
            <a:r>
              <a:rPr lang="pt-BR" dirty="0">
                <a:solidFill>
                  <a:srgbClr val="000000"/>
                </a:solidFill>
              </a:rPr>
              <a:t> existir </a:t>
            </a:r>
            <a:r>
              <a:rPr lang="pt-BR" i="1" dirty="0" err="1">
                <a:solidFill>
                  <a:srgbClr val="000000"/>
                </a:solidFill>
              </a:rPr>
              <a:t>templates</a:t>
            </a:r>
            <a:r>
              <a:rPr lang="pt-BR" dirty="0">
                <a:solidFill>
                  <a:srgbClr val="000000"/>
                </a:solidFill>
              </a:rPr>
              <a:t> para alguns tipos de scripts de </a:t>
            </a:r>
            <a:r>
              <a:rPr lang="pt-BR" dirty="0" err="1">
                <a:solidFill>
                  <a:srgbClr val="000000"/>
                </a:solidFill>
              </a:rPr>
              <a:t>upgrader</a:t>
            </a:r>
            <a:r>
              <a:rPr lang="pt-BR" dirty="0">
                <a:solidFill>
                  <a:srgbClr val="000000"/>
                </a:solidFill>
              </a:rPr>
              <a:t> no futuro. </a:t>
            </a:r>
          </a:p>
        </p:txBody>
      </p:sp>
    </p:spTree>
    <p:extLst>
      <p:ext uri="{BB962C8B-B14F-4D97-AF65-F5344CB8AC3E}">
        <p14:creationId xmlns:p14="http://schemas.microsoft.com/office/powerpoint/2010/main" val="1123288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2" y="372813"/>
            <a:ext cx="8026402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41318" y="544303"/>
            <a:ext cx="4000124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Boas práticas método upgrade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357739" y="1229630"/>
            <a:ext cx="1002686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</a:rPr>
              <a:t>Para mudar o código de um </a:t>
            </a:r>
            <a:r>
              <a:rPr lang="pt-BR" dirty="0" err="1">
                <a:solidFill>
                  <a:srgbClr val="000000"/>
                </a:solidFill>
              </a:rPr>
              <a:t>smart</a:t>
            </a:r>
            <a:r>
              <a:rPr lang="pt-BR" dirty="0">
                <a:solidFill>
                  <a:srgbClr val="000000"/>
                </a:solidFill>
              </a:rPr>
              <a:t> </a:t>
            </a:r>
            <a:r>
              <a:rPr lang="pt-BR" dirty="0" err="1">
                <a:solidFill>
                  <a:srgbClr val="000000"/>
                </a:solidFill>
              </a:rPr>
              <a:t>contract</a:t>
            </a:r>
            <a:r>
              <a:rPr lang="pt-BR" dirty="0">
                <a:solidFill>
                  <a:srgbClr val="000000"/>
                </a:solidFill>
              </a:rPr>
              <a:t> (exemplo, criar novo método, alterar ou excluir algo) é necessário </a:t>
            </a:r>
            <a:r>
              <a:rPr lang="pt-BR" dirty="0" err="1">
                <a:solidFill>
                  <a:srgbClr val="000000"/>
                </a:solidFill>
              </a:rPr>
              <a:t>deployar</a:t>
            </a:r>
            <a:r>
              <a:rPr lang="pt-BR" dirty="0">
                <a:solidFill>
                  <a:srgbClr val="000000"/>
                </a:solidFill>
              </a:rPr>
              <a:t> novo contrato, alterar variáveis cruzadas de referência e, se necessário, resolver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</a:rPr>
              <a:t>Para alterar referências entre </a:t>
            </a:r>
            <a:r>
              <a:rPr lang="pt-BR" dirty="0" err="1">
                <a:solidFill>
                  <a:srgbClr val="000000"/>
                </a:solidFill>
              </a:rPr>
              <a:t>smart</a:t>
            </a:r>
            <a:r>
              <a:rPr lang="pt-BR" dirty="0">
                <a:solidFill>
                  <a:srgbClr val="000000"/>
                </a:solidFill>
              </a:rPr>
              <a:t> </a:t>
            </a:r>
            <a:r>
              <a:rPr lang="pt-BR" dirty="0" err="1">
                <a:solidFill>
                  <a:srgbClr val="000000"/>
                </a:solidFill>
              </a:rPr>
              <a:t>contracts</a:t>
            </a:r>
            <a:r>
              <a:rPr lang="pt-BR" dirty="0">
                <a:solidFill>
                  <a:srgbClr val="000000"/>
                </a:solidFill>
              </a:rPr>
              <a:t>, é necessário alterar os </a:t>
            </a:r>
            <a:r>
              <a:rPr lang="pt-BR" dirty="0" err="1">
                <a:solidFill>
                  <a:srgbClr val="000000"/>
                </a:solidFill>
              </a:rPr>
              <a:t>handlers</a:t>
            </a:r>
            <a:endParaRPr lang="pt-BR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</a:rPr>
              <a:t>Para alterar referência externa é necessário chamar o resolver para mudar o endereço do contrato (ver Upgrader3)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rgbClr val="000000"/>
                </a:solidFill>
              </a:rPr>
              <a:t>Smart</a:t>
            </a:r>
            <a:r>
              <a:rPr lang="pt-BR" dirty="0">
                <a:solidFill>
                  <a:srgbClr val="000000"/>
                </a:solidFill>
              </a:rPr>
              <a:t> </a:t>
            </a:r>
            <a:r>
              <a:rPr lang="pt-BR" dirty="0" err="1">
                <a:solidFill>
                  <a:srgbClr val="000000"/>
                </a:solidFill>
              </a:rPr>
              <a:t>contracts</a:t>
            </a:r>
            <a:r>
              <a:rPr lang="pt-BR" dirty="0">
                <a:solidFill>
                  <a:srgbClr val="000000"/>
                </a:solidFill>
              </a:rPr>
              <a:t> atualizados que não estão no Resolver devem ser pausados no próprio </a:t>
            </a:r>
            <a:r>
              <a:rPr lang="pt-BR" dirty="0" err="1">
                <a:solidFill>
                  <a:srgbClr val="000000"/>
                </a:solidFill>
              </a:rPr>
              <a:t>upgrader</a:t>
            </a:r>
            <a:r>
              <a:rPr lang="pt-BR" dirty="0">
                <a:solidFill>
                  <a:srgbClr val="000000"/>
                </a:solidFill>
              </a:rPr>
              <a:t>. </a:t>
            </a:r>
            <a:r>
              <a:rPr lang="pt-BR" dirty="0" err="1">
                <a:solidFill>
                  <a:srgbClr val="000000"/>
                </a:solidFill>
              </a:rPr>
              <a:t>Smart</a:t>
            </a:r>
            <a:r>
              <a:rPr lang="pt-BR" dirty="0">
                <a:solidFill>
                  <a:srgbClr val="000000"/>
                </a:solidFill>
              </a:rPr>
              <a:t> </a:t>
            </a:r>
            <a:r>
              <a:rPr lang="pt-BR" dirty="0" err="1">
                <a:solidFill>
                  <a:srgbClr val="000000"/>
                </a:solidFill>
              </a:rPr>
              <a:t>contracts</a:t>
            </a:r>
            <a:r>
              <a:rPr lang="pt-BR" dirty="0">
                <a:solidFill>
                  <a:srgbClr val="000000"/>
                </a:solidFill>
              </a:rPr>
              <a:t> no Resolver são pausados pelo próprio Resolver.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</a:rPr>
              <a:t>Atualização de dados pode ser realizada via </a:t>
            </a:r>
            <a:r>
              <a:rPr lang="pt-BR" dirty="0" err="1">
                <a:solidFill>
                  <a:srgbClr val="000000"/>
                </a:solidFill>
              </a:rPr>
              <a:t>Mapping</a:t>
            </a:r>
            <a:r>
              <a:rPr lang="pt-BR" dirty="0">
                <a:solidFill>
                  <a:srgbClr val="000000"/>
                </a:solidFill>
              </a:rPr>
              <a:t> ou via </a:t>
            </a:r>
            <a:r>
              <a:rPr lang="pt-BR" dirty="0" err="1">
                <a:solidFill>
                  <a:srgbClr val="000000"/>
                </a:solidFill>
              </a:rPr>
              <a:t>storage</a:t>
            </a:r>
            <a:r>
              <a:rPr lang="pt-BR" dirty="0">
                <a:solidFill>
                  <a:srgbClr val="000000"/>
                </a:solidFill>
              </a:rPr>
              <a:t>. O mais simples e seguro é via </a:t>
            </a:r>
            <a:r>
              <a:rPr lang="pt-BR" dirty="0" err="1">
                <a:solidFill>
                  <a:srgbClr val="000000"/>
                </a:solidFill>
              </a:rPr>
              <a:t>mapping</a:t>
            </a:r>
            <a:r>
              <a:rPr lang="pt-BR" dirty="0">
                <a:solidFill>
                  <a:srgbClr val="000000"/>
                </a:solidFill>
              </a:rPr>
              <a:t> dado que ele já sabe como mapear para o </a:t>
            </a:r>
            <a:r>
              <a:rPr lang="pt-BR" dirty="0" err="1">
                <a:solidFill>
                  <a:srgbClr val="000000"/>
                </a:solidFill>
              </a:rPr>
              <a:t>storage</a:t>
            </a:r>
            <a:r>
              <a:rPr lang="pt-BR" dirty="0">
                <a:solidFill>
                  <a:srgbClr val="000000"/>
                </a:solidFill>
              </a:rPr>
              <a:t>. Mudança de dados não muda chaves, apenas valores do </a:t>
            </a:r>
            <a:r>
              <a:rPr lang="pt-BR" dirty="0" err="1">
                <a:solidFill>
                  <a:srgbClr val="000000"/>
                </a:solidFill>
              </a:rPr>
              <a:t>storage</a:t>
            </a:r>
            <a:r>
              <a:rPr lang="pt-BR" dirty="0">
                <a:solidFill>
                  <a:srgbClr val="000000"/>
                </a:solidFill>
              </a:rPr>
              <a:t>. A mudança via métodos de set do </a:t>
            </a:r>
            <a:r>
              <a:rPr lang="pt-BR" dirty="0" err="1">
                <a:solidFill>
                  <a:srgbClr val="000000"/>
                </a:solidFill>
              </a:rPr>
              <a:t>storage</a:t>
            </a:r>
            <a:r>
              <a:rPr lang="pt-BR" dirty="0">
                <a:solidFill>
                  <a:srgbClr val="000000"/>
                </a:solidFill>
              </a:rPr>
              <a:t> é perigosa já que o script do </a:t>
            </a:r>
            <a:r>
              <a:rPr lang="pt-BR" dirty="0" err="1">
                <a:solidFill>
                  <a:srgbClr val="000000"/>
                </a:solidFill>
              </a:rPr>
              <a:t>upgrader</a:t>
            </a:r>
            <a:r>
              <a:rPr lang="pt-BR" dirty="0">
                <a:solidFill>
                  <a:srgbClr val="000000"/>
                </a:solidFill>
              </a:rPr>
              <a:t> terá que calcular o </a:t>
            </a:r>
            <a:r>
              <a:rPr lang="pt-BR" dirty="0" err="1">
                <a:solidFill>
                  <a:srgbClr val="000000"/>
                </a:solidFill>
              </a:rPr>
              <a:t>hash</a:t>
            </a:r>
            <a:r>
              <a:rPr lang="pt-BR" dirty="0">
                <a:solidFill>
                  <a:srgbClr val="000000"/>
                </a:solidFill>
              </a:rPr>
              <a:t> da chave e só é necessária no caso de os métodos do </a:t>
            </a:r>
            <a:r>
              <a:rPr lang="pt-BR" dirty="0" err="1">
                <a:solidFill>
                  <a:srgbClr val="000000"/>
                </a:solidFill>
              </a:rPr>
              <a:t>mapping</a:t>
            </a:r>
            <a:r>
              <a:rPr lang="pt-BR" dirty="0">
                <a:solidFill>
                  <a:srgbClr val="000000"/>
                </a:solidFill>
              </a:rPr>
              <a:t> não conseguirem atualizar o </a:t>
            </a:r>
            <a:r>
              <a:rPr lang="pt-BR" dirty="0" err="1">
                <a:solidFill>
                  <a:srgbClr val="000000"/>
                </a:solidFill>
              </a:rPr>
              <a:t>storage</a:t>
            </a:r>
            <a:r>
              <a:rPr lang="pt-BR" dirty="0">
                <a:solidFill>
                  <a:srgbClr val="0000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</a:rPr>
              <a:t>Atualizar de estrutura de dados implica na criação de novos </a:t>
            </a:r>
            <a:r>
              <a:rPr lang="pt-BR" dirty="0" err="1">
                <a:solidFill>
                  <a:srgbClr val="000000"/>
                </a:solidFill>
              </a:rPr>
              <a:t>Mappings</a:t>
            </a:r>
            <a:r>
              <a:rPr lang="pt-BR" dirty="0">
                <a:solidFill>
                  <a:srgbClr val="000000"/>
                </a:solidFill>
              </a:rPr>
              <a:t> que saibam mapear para o </a:t>
            </a:r>
            <a:r>
              <a:rPr lang="pt-BR" dirty="0" err="1">
                <a:solidFill>
                  <a:srgbClr val="000000"/>
                </a:solidFill>
              </a:rPr>
              <a:t>storage</a:t>
            </a:r>
            <a:r>
              <a:rPr lang="pt-BR" dirty="0">
                <a:solidFill>
                  <a:srgbClr val="000000"/>
                </a:solidFill>
              </a:rPr>
              <a:t> a nova estrutura. A nova estrutura de dados demanda análise das chaves, no mapeamento de chave-valor do </a:t>
            </a:r>
            <a:r>
              <a:rPr lang="pt-BR" dirty="0" err="1">
                <a:solidFill>
                  <a:srgbClr val="000000"/>
                </a:solidFill>
              </a:rPr>
              <a:t>storage</a:t>
            </a:r>
            <a:r>
              <a:rPr lang="pt-BR" dirty="0">
                <a:solidFill>
                  <a:srgbClr val="000000"/>
                </a:solidFill>
              </a:rPr>
              <a:t>.</a:t>
            </a:r>
            <a:endParaRPr lang="pt-B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897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2" y="372813"/>
            <a:ext cx="8026402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41318" y="544303"/>
            <a:ext cx="4154012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Alternativas para implementação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357739" y="1229630"/>
            <a:ext cx="1002686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0000"/>
                </a:solidFill>
              </a:rPr>
              <a:t>Criar novo contrato e apontar para dados de contrato anterior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0000"/>
                </a:solidFill>
              </a:rPr>
              <a:t>Código mais complexo a longo prazo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0000"/>
                </a:solidFill>
              </a:rPr>
              <a:t>Ter um “set </a:t>
            </a:r>
            <a:r>
              <a:rPr lang="pt-BR" dirty="0" err="1">
                <a:solidFill>
                  <a:srgbClr val="FF0000"/>
                </a:solidFill>
              </a:rPr>
              <a:t>onlymodificador</a:t>
            </a:r>
            <a:r>
              <a:rPr lang="pt-BR" dirty="0">
                <a:solidFill>
                  <a:srgbClr val="FF0000"/>
                </a:solidFill>
              </a:rPr>
              <a:t>” para todos os atributos de ponteiros e </a:t>
            </a:r>
            <a:r>
              <a:rPr lang="pt-BR" dirty="0" err="1">
                <a:solidFill>
                  <a:srgbClr val="FF0000"/>
                </a:solidFill>
              </a:rPr>
              <a:t>storage</a:t>
            </a:r>
            <a:endParaRPr lang="pt-BR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0000"/>
                </a:solidFill>
              </a:rPr>
              <a:t>não tem o script de mudança, como é padrão em processos de mudança tipo o ITIL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0000"/>
                </a:solidFill>
              </a:rPr>
              <a:t>Eventos nos sets, que deve receber </a:t>
            </a:r>
            <a:r>
              <a:rPr lang="pt-BR" dirty="0" err="1">
                <a:solidFill>
                  <a:srgbClr val="FF0000"/>
                </a:solidFill>
              </a:rPr>
              <a:t>cmo</a:t>
            </a:r>
            <a:r>
              <a:rPr lang="pt-BR" dirty="0">
                <a:solidFill>
                  <a:srgbClr val="FF0000"/>
                </a:solidFill>
              </a:rPr>
              <a:t> atributo a explicação da mudança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0000"/>
                </a:solidFill>
              </a:rPr>
              <a:t>O script poderia ser off-</a:t>
            </a:r>
            <a:r>
              <a:rPr lang="pt-BR" dirty="0" err="1">
                <a:solidFill>
                  <a:srgbClr val="FF0000"/>
                </a:solidFill>
              </a:rPr>
              <a:t>chain</a:t>
            </a:r>
            <a:endParaRPr lang="pt-BR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0000"/>
                </a:solidFill>
              </a:rPr>
              <a:t>Mais transações, o que implica mais custo e mais tempo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0000"/>
                </a:solidFill>
              </a:rPr>
              <a:t>Cases do </a:t>
            </a:r>
            <a:r>
              <a:rPr lang="pt-BR" dirty="0" err="1">
                <a:solidFill>
                  <a:srgbClr val="FF0000"/>
                </a:solidFill>
              </a:rPr>
              <a:t>Openzeppelin</a:t>
            </a:r>
            <a:endParaRPr lang="pt-B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532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-2" y="372813"/>
            <a:ext cx="7287493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>
              <a:latin typeface="Segoe UI Semibold" panose="020B0702040204020203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78631" y="544303"/>
            <a:ext cx="1946933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Levels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</a:t>
            </a:r>
            <a:endParaRPr lang="pt-BR" altLang="pt-B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999191" y="3539218"/>
            <a:ext cx="2680901" cy="2474232"/>
            <a:chOff x="4534696" y="2817177"/>
            <a:chExt cx="2859021" cy="2725173"/>
          </a:xfrm>
        </p:grpSpPr>
        <p:cxnSp>
          <p:nvCxnSpPr>
            <p:cNvPr id="6" name="Conector reto 5"/>
            <p:cNvCxnSpPr/>
            <p:nvPr/>
          </p:nvCxnSpPr>
          <p:spPr>
            <a:xfrm flipH="1" flipV="1">
              <a:off x="6208078" y="3970396"/>
              <a:ext cx="399196" cy="3991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4" descr="Image result for ethereum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34696" y="4261103"/>
              <a:ext cx="786443" cy="1281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Image result for ethereum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616995" y="2817177"/>
              <a:ext cx="786443" cy="1281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Image result for ethereum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607274" y="4261103"/>
              <a:ext cx="786443" cy="1281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Conector reto 9"/>
            <p:cNvCxnSpPr/>
            <p:nvPr/>
          </p:nvCxnSpPr>
          <p:spPr>
            <a:xfrm flipV="1">
              <a:off x="5321139" y="3963101"/>
              <a:ext cx="406491" cy="4064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5524384" y="4901726"/>
              <a:ext cx="8832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tângulo 44"/>
          <p:cNvSpPr/>
          <p:nvPr/>
        </p:nvSpPr>
        <p:spPr>
          <a:xfrm>
            <a:off x="-76872" y="1462489"/>
            <a:ext cx="5668332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600" dirty="0" err="1"/>
              <a:t>Blockchain</a:t>
            </a:r>
            <a:r>
              <a:rPr lang="pt-BR" sz="3600" dirty="0"/>
              <a:t> </a:t>
            </a:r>
            <a:r>
              <a:rPr lang="pt-BR" sz="3600" dirty="0" err="1"/>
              <a:t>assures</a:t>
            </a:r>
            <a:r>
              <a:rPr lang="pt-BR" sz="3600" dirty="0"/>
              <a:t> </a:t>
            </a:r>
            <a:r>
              <a:rPr lang="pt-BR" sz="3600" dirty="0" err="1"/>
              <a:t>that</a:t>
            </a:r>
            <a:r>
              <a:rPr lang="pt-BR" sz="3600" dirty="0"/>
              <a:t> a </a:t>
            </a:r>
            <a:r>
              <a:rPr lang="pt-BR" sz="3600" dirty="0" err="1"/>
              <a:t>transaction</a:t>
            </a:r>
            <a:r>
              <a:rPr lang="pt-BR" sz="3600" dirty="0"/>
              <a:t> </a:t>
            </a:r>
            <a:r>
              <a:rPr lang="pt-BR" sz="3600" dirty="0" err="1"/>
              <a:t>complies</a:t>
            </a:r>
            <a:r>
              <a:rPr lang="pt-BR" sz="3600" dirty="0"/>
              <a:t> </a:t>
            </a:r>
            <a:r>
              <a:rPr lang="pt-BR" sz="3600" dirty="0" err="1"/>
              <a:t>with</a:t>
            </a:r>
            <a:r>
              <a:rPr lang="pt-BR" sz="3600" dirty="0"/>
              <a:t> </a:t>
            </a:r>
            <a:r>
              <a:rPr lang="pt-BR" sz="3600" dirty="0" err="1"/>
              <a:t>the</a:t>
            </a:r>
            <a:r>
              <a:rPr lang="pt-BR" sz="3600" dirty="0"/>
              <a:t> </a:t>
            </a:r>
            <a:r>
              <a:rPr lang="pt-BR" sz="3600" dirty="0" err="1"/>
              <a:t>smart</a:t>
            </a:r>
            <a:r>
              <a:rPr lang="pt-BR" sz="3600" dirty="0"/>
              <a:t> </a:t>
            </a:r>
            <a:r>
              <a:rPr lang="pt-BR" sz="3600" dirty="0" err="1"/>
              <a:t>contract</a:t>
            </a:r>
            <a:r>
              <a:rPr lang="pt-BR" sz="3600" dirty="0"/>
              <a:t> </a:t>
            </a:r>
            <a:r>
              <a:rPr lang="pt-BR" sz="3600" dirty="0" err="1"/>
              <a:t>code</a:t>
            </a:r>
            <a:endParaRPr lang="pt-BR" sz="3600" dirty="0"/>
          </a:p>
        </p:txBody>
      </p:sp>
      <p:sp>
        <p:nvSpPr>
          <p:cNvPr id="46" name="Retângulo 45"/>
          <p:cNvSpPr/>
          <p:nvPr/>
        </p:nvSpPr>
        <p:spPr>
          <a:xfrm>
            <a:off x="5783767" y="1171448"/>
            <a:ext cx="60960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600" dirty="0" err="1"/>
              <a:t>How</a:t>
            </a:r>
            <a:r>
              <a:rPr lang="pt-BR" sz="3600" dirty="0"/>
              <a:t> </a:t>
            </a:r>
            <a:r>
              <a:rPr lang="pt-BR" sz="3600" dirty="0" err="1"/>
              <a:t>to</a:t>
            </a:r>
            <a:r>
              <a:rPr lang="pt-BR" sz="3600" dirty="0"/>
              <a:t> </a:t>
            </a:r>
            <a:r>
              <a:rPr lang="pt-BR" sz="3600" dirty="0" err="1"/>
              <a:t>assure</a:t>
            </a:r>
            <a:r>
              <a:rPr lang="pt-BR" sz="3600" dirty="0"/>
              <a:t> </a:t>
            </a:r>
            <a:r>
              <a:rPr lang="pt-BR" sz="3600" dirty="0" err="1"/>
              <a:t>that</a:t>
            </a:r>
            <a:r>
              <a:rPr lang="pt-BR" sz="3600" dirty="0"/>
              <a:t> </a:t>
            </a:r>
            <a:r>
              <a:rPr lang="pt-BR" sz="3600" dirty="0" err="1"/>
              <a:t>the</a:t>
            </a:r>
            <a:r>
              <a:rPr lang="pt-BR" sz="3600" dirty="0"/>
              <a:t> </a:t>
            </a:r>
            <a:r>
              <a:rPr lang="pt-BR" sz="3600" dirty="0" err="1"/>
              <a:t>smart</a:t>
            </a:r>
            <a:r>
              <a:rPr lang="pt-BR" sz="3600" dirty="0"/>
              <a:t> </a:t>
            </a:r>
            <a:r>
              <a:rPr lang="pt-BR" sz="3600" dirty="0" err="1"/>
              <a:t>contract</a:t>
            </a:r>
            <a:r>
              <a:rPr lang="pt-BR" sz="3600" dirty="0"/>
              <a:t> </a:t>
            </a:r>
            <a:r>
              <a:rPr lang="pt-BR" sz="3600" dirty="0" err="1"/>
              <a:t>complies</a:t>
            </a:r>
            <a:r>
              <a:rPr lang="pt-BR" sz="3600" dirty="0"/>
              <a:t> </a:t>
            </a:r>
            <a:r>
              <a:rPr lang="pt-BR" sz="3600" dirty="0" err="1"/>
              <a:t>with</a:t>
            </a:r>
            <a:r>
              <a:rPr lang="pt-BR" sz="3600" dirty="0"/>
              <a:t> </a:t>
            </a:r>
            <a:r>
              <a:rPr lang="pt-BR" sz="3600" dirty="0" err="1"/>
              <a:t>legislation</a:t>
            </a:r>
            <a:r>
              <a:rPr lang="pt-BR" sz="3600" dirty="0"/>
              <a:t>? </a:t>
            </a:r>
            <a:r>
              <a:rPr lang="pt-BR" sz="3600" dirty="0" err="1"/>
              <a:t>What</a:t>
            </a:r>
            <a:r>
              <a:rPr lang="pt-BR" sz="3600" dirty="0"/>
              <a:t> </a:t>
            </a:r>
            <a:r>
              <a:rPr lang="pt-BR" sz="3600" dirty="0" err="1"/>
              <a:t>can</a:t>
            </a:r>
            <a:r>
              <a:rPr lang="pt-BR" sz="3600" dirty="0"/>
              <a:t> </a:t>
            </a:r>
            <a:r>
              <a:rPr lang="pt-BR" sz="3600" dirty="0" err="1"/>
              <a:t>be</a:t>
            </a:r>
            <a:r>
              <a:rPr lang="pt-BR" sz="3600" dirty="0"/>
              <a:t> </a:t>
            </a:r>
            <a:r>
              <a:rPr lang="pt-BR" sz="3600" dirty="0" err="1"/>
              <a:t>done</a:t>
            </a:r>
            <a:r>
              <a:rPr lang="pt-BR" sz="3600" dirty="0"/>
              <a:t> </a:t>
            </a:r>
            <a:r>
              <a:rPr lang="pt-BR" sz="3600" dirty="0" err="1"/>
              <a:t>when</a:t>
            </a:r>
            <a:r>
              <a:rPr lang="pt-BR" sz="3600" dirty="0"/>
              <a:t> a </a:t>
            </a:r>
            <a:r>
              <a:rPr lang="pt-BR" sz="3600" dirty="0" err="1"/>
              <a:t>legislation</a:t>
            </a:r>
            <a:r>
              <a:rPr lang="pt-BR" sz="3600" dirty="0"/>
              <a:t> </a:t>
            </a:r>
            <a:r>
              <a:rPr lang="pt-BR" sz="3600" dirty="0" err="1"/>
              <a:t>is</a:t>
            </a:r>
            <a:r>
              <a:rPr lang="pt-BR" sz="3600" dirty="0"/>
              <a:t> </a:t>
            </a:r>
            <a:r>
              <a:rPr lang="pt-BR" sz="3600" dirty="0" err="1"/>
              <a:t>changed</a:t>
            </a:r>
            <a:r>
              <a:rPr lang="pt-BR" sz="3600" dirty="0"/>
              <a:t>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D132D1-009C-2D4C-AD35-1124253A2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557" y="3992156"/>
            <a:ext cx="5296210" cy="229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061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2" y="372813"/>
            <a:ext cx="8026402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41318" y="544303"/>
            <a:ext cx="1879351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Desvantagens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357739" y="1229630"/>
            <a:ext cx="100268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Execução de transações custa mais gás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Não consegue ser ERC20 </a:t>
            </a:r>
            <a:r>
              <a:rPr lang="pt-BR" dirty="0" err="1"/>
              <a:t>token</a:t>
            </a:r>
            <a:r>
              <a:rPr lang="pt-BR" dirty="0"/>
              <a:t> a ser utilizado em </a:t>
            </a:r>
            <a:r>
              <a:rPr lang="pt-BR" dirty="0" err="1"/>
              <a:t>exchange</a:t>
            </a:r>
            <a:r>
              <a:rPr lang="pt-BR" dirty="0"/>
              <a:t> porque precisa sempre achar qual o endereço atual pelo Resolver.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 leitura direta dos dados fica mais difícil. Precisa de </a:t>
            </a:r>
            <a:r>
              <a:rPr lang="pt-BR" dirty="0" err="1"/>
              <a:t>mapping</a:t>
            </a:r>
            <a:r>
              <a:rPr lang="pt-BR" dirty="0"/>
              <a:t> para entender os dados. O contraponto disso é o monitoramento por eventos (e não por dados diretamente).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Deixa cliente da aplicação mais complexo por introduzir o conceito do Resolver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Discutir com o usuário da aplicação interage com o contrato. Frequência que precisa verificar o endereço no Resolver. O cliente verá um erro se o endereço do contrato for atualizado então pode decidir arriscar não ficar constantemente consultando o Resolver.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341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2" y="372813"/>
            <a:ext cx="8026402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41318" y="544303"/>
            <a:ext cx="2432387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Outras discussões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357739" y="1229630"/>
            <a:ext cx="1002686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0000"/>
                </a:solidFill>
              </a:rPr>
              <a:t>Caso The DAO e o que ocorreria se existisse o framework de upgrade?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0000"/>
                </a:solidFill>
              </a:rPr>
              <a:t>Quando é necessário criar um </a:t>
            </a:r>
            <a:r>
              <a:rPr lang="pt-BR" dirty="0" err="1">
                <a:solidFill>
                  <a:srgbClr val="FF0000"/>
                </a:solidFill>
              </a:rPr>
              <a:t>mapping</a:t>
            </a:r>
            <a:r>
              <a:rPr lang="pt-BR" dirty="0">
                <a:solidFill>
                  <a:srgbClr val="FF0000"/>
                </a:solidFill>
              </a:rPr>
              <a:t>? Alguns parâmetros: assinado por um usuário do processo, tem um relacionamento 1:n. Casos mais simples podem não ter </a:t>
            </a:r>
            <a:r>
              <a:rPr lang="pt-BR" dirty="0" err="1">
                <a:solidFill>
                  <a:srgbClr val="FF0000"/>
                </a:solidFill>
              </a:rPr>
              <a:t>mapping</a:t>
            </a:r>
            <a:r>
              <a:rPr lang="pt-BR" dirty="0">
                <a:solidFill>
                  <a:srgbClr val="FF0000"/>
                </a:solidFill>
              </a:rPr>
              <a:t> ou nem mesmo ser armazenados no </a:t>
            </a:r>
            <a:r>
              <a:rPr lang="pt-BR" dirty="0" err="1">
                <a:solidFill>
                  <a:srgbClr val="FF0000"/>
                </a:solidFill>
              </a:rPr>
              <a:t>storage</a:t>
            </a:r>
            <a:endParaRPr lang="pt-B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0000"/>
                </a:solidFill>
              </a:rPr>
              <a:t>Resolver poderia ser ponto único de contato com a aplicação (</a:t>
            </a:r>
            <a:r>
              <a:rPr lang="pt-BR" dirty="0" err="1">
                <a:solidFill>
                  <a:srgbClr val="FF0000"/>
                </a:solidFill>
              </a:rPr>
              <a:t>OpenZeppelin</a:t>
            </a:r>
            <a:r>
              <a:rPr lang="pt-BR" dirty="0">
                <a:solidFill>
                  <a:srgbClr val="FF0000"/>
                </a:solidFill>
              </a:rPr>
              <a:t>) ou ser apenas direcionador para caminho atual de cada contrato.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rgbClr val="FF0000"/>
                </a:solidFill>
              </a:rPr>
              <a:t>Migrations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 err="1">
                <a:solidFill>
                  <a:srgbClr val="FF0000"/>
                </a:solidFill>
              </a:rPr>
              <a:t>x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 err="1">
                <a:solidFill>
                  <a:srgbClr val="FF0000"/>
                </a:solidFill>
              </a:rPr>
              <a:t>PreUpgraders</a:t>
            </a:r>
            <a:endParaRPr lang="pt-B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0000"/>
                </a:solidFill>
              </a:rPr>
              <a:t>Comparar código de um exemplo sem e com estrutura de governança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189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6592"/>
            <a:ext cx="12192000" cy="5497042"/>
          </a:xfrm>
          <a:prstGeom prst="rect">
            <a:avLst/>
          </a:prstGeom>
        </p:spPr>
      </p:pic>
      <p:sp>
        <p:nvSpPr>
          <p:cNvPr id="18" name="Retângulo 17"/>
          <p:cNvSpPr/>
          <p:nvPr/>
        </p:nvSpPr>
        <p:spPr>
          <a:xfrm>
            <a:off x="1" y="-40311"/>
            <a:ext cx="12193200" cy="5497200"/>
          </a:xfrm>
          <a:prstGeom prst="rect">
            <a:avLst/>
          </a:prstGeom>
          <a:solidFill>
            <a:srgbClr val="00438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tângulo 18"/>
          <p:cNvSpPr>
            <a:spLocks noChangeArrowheads="1"/>
          </p:cNvSpPr>
          <p:nvPr/>
        </p:nvSpPr>
        <p:spPr bwMode="auto">
          <a:xfrm>
            <a:off x="579669" y="1156734"/>
            <a:ext cx="3678006" cy="3516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40"/>
              </a:lnSpc>
              <a:spcBef>
                <a:spcPct val="0"/>
              </a:spcBef>
              <a:spcAft>
                <a:spcPts val="900"/>
              </a:spcAft>
              <a:buClrTx/>
              <a:buNone/>
            </a:pPr>
            <a:r>
              <a:rPr lang="pt-BR" altLang="pt-BR" sz="2800" dirty="0">
                <a:solidFill>
                  <a:schemeClr val="bg1"/>
                </a:solidFill>
                <a:cs typeface="Arial" panose="020B0604020202020204" pitchFamily="34" charset="0"/>
              </a:rPr>
              <a:t>Obrigado</a:t>
            </a:r>
            <a:r>
              <a:rPr lang="pt-BR" altLang="pt-BR" sz="2700" dirty="0">
                <a:solidFill>
                  <a:schemeClr val="bg1"/>
                </a:solidFill>
                <a:cs typeface="Arial" panose="020B0604020202020204" pitchFamily="34" charset="0"/>
              </a:rPr>
              <a:t>!</a:t>
            </a:r>
          </a:p>
          <a:p>
            <a:pPr>
              <a:lnSpc>
                <a:spcPts val="3240"/>
              </a:lnSpc>
              <a:spcBef>
                <a:spcPct val="0"/>
              </a:spcBef>
              <a:spcAft>
                <a:spcPts val="900"/>
              </a:spcAft>
              <a:buClrTx/>
              <a:buNone/>
            </a:pPr>
            <a:endParaRPr lang="pt-BR" altLang="pt-BR" sz="270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>
              <a:lnSpc>
                <a:spcPts val="3240"/>
              </a:lnSpc>
              <a:spcBef>
                <a:spcPct val="0"/>
              </a:spcBef>
              <a:spcAft>
                <a:spcPts val="900"/>
              </a:spcAft>
              <a:buClrTx/>
              <a:buNone/>
            </a:pPr>
            <a:r>
              <a:rPr lang="pt-BR" altLang="pt-BR" sz="2700" dirty="0" err="1">
                <a:solidFill>
                  <a:schemeClr val="bg1"/>
                </a:solidFill>
                <a:cs typeface="Arial" panose="020B0604020202020204" pitchFamily="34" charset="0"/>
              </a:rPr>
              <a:t>Blockchain</a:t>
            </a:r>
            <a:r>
              <a:rPr lang="pt-BR" altLang="pt-BR" sz="2700" dirty="0">
                <a:solidFill>
                  <a:schemeClr val="bg1"/>
                </a:solidFill>
                <a:cs typeface="Arial" panose="020B0604020202020204" pitchFamily="34" charset="0"/>
              </a:rPr>
              <a:t> Team</a:t>
            </a:r>
          </a:p>
          <a:p>
            <a:pPr>
              <a:spcBef>
                <a:spcPct val="0"/>
              </a:spcBef>
              <a:spcAft>
                <a:spcPts val="900"/>
              </a:spcAft>
              <a:buClrTx/>
              <a:buNone/>
            </a:pPr>
            <a:r>
              <a:rPr lang="pt-BR" altLang="pt-BR" sz="1800" dirty="0">
                <a:solidFill>
                  <a:schemeClr val="bg1"/>
                </a:solidFill>
                <a:cs typeface="Arial" panose="020B0604020202020204" pitchFamily="34" charset="0"/>
              </a:rPr>
              <a:t>glads@bndes.gov.br</a:t>
            </a:r>
          </a:p>
          <a:p>
            <a:pPr>
              <a:spcBef>
                <a:spcPct val="0"/>
              </a:spcBef>
              <a:spcAft>
                <a:spcPts val="900"/>
              </a:spcAft>
              <a:buClrTx/>
              <a:buNone/>
            </a:pPr>
            <a:r>
              <a:rPr lang="pt-BR" altLang="pt-BR" sz="1800" dirty="0">
                <a:solidFill>
                  <a:schemeClr val="bg1"/>
                </a:solidFill>
                <a:cs typeface="Arial" panose="020B0604020202020204" pitchFamily="34" charset="0"/>
              </a:rPr>
              <a:t>josej@bndes.gov.br</a:t>
            </a:r>
          </a:p>
          <a:p>
            <a:pPr>
              <a:spcBef>
                <a:spcPct val="0"/>
              </a:spcBef>
              <a:spcAft>
                <a:spcPts val="900"/>
              </a:spcAft>
              <a:buClrTx/>
              <a:buNone/>
            </a:pPr>
            <a:r>
              <a:rPr lang="pt-BR" altLang="pt-BR" sz="1800" dirty="0">
                <a:solidFill>
                  <a:schemeClr val="bg1"/>
                </a:solidFill>
                <a:cs typeface="Arial" panose="020B0604020202020204" pitchFamily="34" charset="0"/>
              </a:rPr>
              <a:t>marcio.onodera@bndes.gov.br</a:t>
            </a:r>
          </a:p>
          <a:p>
            <a:pPr>
              <a:spcBef>
                <a:spcPct val="0"/>
              </a:spcBef>
              <a:spcAft>
                <a:spcPts val="900"/>
              </a:spcAft>
              <a:buClrTx/>
              <a:buNone/>
            </a:pPr>
            <a:r>
              <a:rPr lang="pt-BR" altLang="pt-BR" sz="1800" dirty="0">
                <a:solidFill>
                  <a:schemeClr val="bg1"/>
                </a:solidFill>
                <a:cs typeface="Arial" panose="020B0604020202020204" pitchFamily="34" charset="0"/>
              </a:rPr>
              <a:t>suzana@bndes.gov.br</a:t>
            </a:r>
          </a:p>
          <a:p>
            <a:pPr>
              <a:spcBef>
                <a:spcPct val="0"/>
              </a:spcBef>
              <a:spcAft>
                <a:spcPts val="900"/>
              </a:spcAft>
              <a:buClrTx/>
              <a:buNone/>
            </a:pPr>
            <a:r>
              <a:rPr lang="pt-BR" altLang="pt-BR" sz="1800" dirty="0">
                <a:solidFill>
                  <a:schemeClr val="bg1"/>
                </a:solidFill>
                <a:cs typeface="Arial" panose="020B0604020202020204" pitchFamily="34" charset="0"/>
              </a:rPr>
              <a:t>vanessa@bndes.gov.br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8899500" y="1160380"/>
            <a:ext cx="2989130" cy="21005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120"/>
              </a:spcBef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facebook.com/</a:t>
            </a:r>
            <a:r>
              <a:rPr lang="pt-BR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bndes.imprensa</a:t>
            </a: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Bef>
                <a:spcPts val="120"/>
              </a:spcBef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twitter.com/</a:t>
            </a:r>
            <a:r>
              <a:rPr lang="pt-BR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bndes_imprensa</a:t>
            </a: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Bef>
                <a:spcPts val="120"/>
              </a:spcBef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youtube.com/</a:t>
            </a:r>
            <a:r>
              <a:rPr lang="pt-BR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bndesgovbr</a:t>
            </a: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Bef>
                <a:spcPts val="120"/>
              </a:spcBef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slideshare.net/</a:t>
            </a:r>
            <a:r>
              <a:rPr lang="pt-BR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bndes</a:t>
            </a: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91561" y="1198480"/>
            <a:ext cx="582177" cy="2148657"/>
          </a:xfrm>
          <a:prstGeom prst="rect">
            <a:avLst/>
          </a:prstGeom>
        </p:spPr>
      </p:pic>
      <p:pic>
        <p:nvPicPr>
          <p:cNvPr id="24" name="Imagem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8214" y="5813397"/>
            <a:ext cx="5882305" cy="700405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3543" y="1102324"/>
            <a:ext cx="582177" cy="541301"/>
          </a:xfrm>
          <a:prstGeom prst="rect">
            <a:avLst/>
          </a:prstGeom>
        </p:spPr>
      </p:pic>
      <p:sp>
        <p:nvSpPr>
          <p:cNvPr id="28" name="CaixaDeTexto 27"/>
          <p:cNvSpPr txBox="1"/>
          <p:nvPr/>
        </p:nvSpPr>
        <p:spPr>
          <a:xfrm>
            <a:off x="5102366" y="1122952"/>
            <a:ext cx="4701750" cy="36291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Bef>
                <a:spcPts val="120"/>
              </a:spcBef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BNDES website</a:t>
            </a:r>
          </a:p>
          <a:p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www.bndes.gov.br</a:t>
            </a:r>
          </a:p>
          <a:p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20"/>
              </a:spcBef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Central de Atendimento</a:t>
            </a:r>
          </a:p>
          <a:p>
            <a:pPr>
              <a:spcBef>
                <a:spcPts val="120"/>
              </a:spcBef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0800 702 6337</a:t>
            </a:r>
          </a:p>
          <a:p>
            <a:pPr>
              <a:spcBef>
                <a:spcPts val="120"/>
              </a:spcBef>
            </a:pPr>
            <a:r>
              <a:rPr lang="pt-BR" altLang="pt-BR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International</a:t>
            </a:r>
            <a:r>
              <a:rPr lang="pt-BR" alt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calls</a:t>
            </a: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alt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+55 21 2172 6337 </a:t>
            </a:r>
          </a:p>
          <a:p>
            <a:pPr>
              <a:spcBef>
                <a:spcPts val="120"/>
              </a:spcBef>
            </a:pP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20"/>
              </a:spcBef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Ouvidoria</a:t>
            </a:r>
          </a:p>
          <a:p>
            <a:pPr>
              <a:spcBef>
                <a:spcPts val="120"/>
              </a:spcBef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0800 702 6307</a:t>
            </a:r>
          </a:p>
          <a:p>
            <a:pPr>
              <a:spcBef>
                <a:spcPts val="120"/>
              </a:spcBef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www.bndes.gov.br/ouvidoria</a:t>
            </a:r>
          </a:p>
          <a:p>
            <a:endParaRPr lang="pt-BR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Fale Conosco</a:t>
            </a:r>
          </a:p>
          <a:p>
            <a:r>
              <a:rPr lang="pt-BR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www.bndes.gov.br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/faleconosco</a:t>
            </a:r>
          </a:p>
        </p:txBody>
      </p:sp>
      <p:pic>
        <p:nvPicPr>
          <p:cNvPr id="29" name="Imagem 2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0792" y="3132917"/>
            <a:ext cx="427679" cy="427679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0792" y="1899576"/>
            <a:ext cx="427679" cy="427679"/>
          </a:xfrm>
          <a:prstGeom prst="rect">
            <a:avLst/>
          </a:prstGeom>
        </p:spPr>
      </p:pic>
      <p:pic>
        <p:nvPicPr>
          <p:cNvPr id="31" name="Imagem 3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7474" y="4014928"/>
            <a:ext cx="434315" cy="43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5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2" y="372813"/>
            <a:ext cx="8026402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41318" y="544303"/>
            <a:ext cx="1193265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pt-BR" altLang="pt-B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B6280BF-0825-3B4B-A1E9-6F892C61A0A6}"/>
              </a:ext>
            </a:extLst>
          </p:cNvPr>
          <p:cNvSpPr/>
          <p:nvPr/>
        </p:nvSpPr>
        <p:spPr>
          <a:xfrm>
            <a:off x="341318" y="1379837"/>
            <a:ext cx="7002966" cy="120032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setBNDESFee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1200" dirty="0">
                <a:solidFill>
                  <a:srgbClr val="4EC9B0"/>
                </a:solidFill>
                <a:latin typeface="Menlo" panose="020B0609030804020204" pitchFamily="49" charset="0"/>
              </a:rPr>
              <a:t>uint256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 percentual, </a:t>
            </a:r>
            <a:r>
              <a:rPr lang="en-US" sz="12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569CD6"/>
                </a:solidFill>
                <a:latin typeface="Menlo" panose="020B0609030804020204" pitchFamily="49" charset="0"/>
              </a:rPr>
              <a:t>memory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 description) </a:t>
            </a:r>
            <a:r>
              <a:rPr lang="en-US" sz="1200" dirty="0">
                <a:solidFill>
                  <a:srgbClr val="569CD6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onlyOwner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lvl="1"/>
            <a:r>
              <a:rPr lang="en-US" sz="1200" dirty="0">
                <a:solidFill>
                  <a:srgbClr val="C586C0"/>
                </a:solidFill>
                <a:latin typeface="Menlo" panose="020B0609030804020204" pitchFamily="49" charset="0"/>
              </a:rPr>
              <a:t>require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 (percentual &lt; </a:t>
            </a:r>
            <a:r>
              <a:rPr lang="en-US" sz="1200" dirty="0">
                <a:solidFill>
                  <a:srgbClr val="B5CEA8"/>
                </a:solidFill>
                <a:latin typeface="Menlo" panose="020B0609030804020204" pitchFamily="49" charset="0"/>
              </a:rPr>
              <a:t>100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US" sz="1200" dirty="0">
                <a:solidFill>
                  <a:srgbClr val="CE9178"/>
                </a:solidFill>
                <a:latin typeface="Menlo" panose="020B0609030804020204" pitchFamily="49" charset="0"/>
              </a:rPr>
              <a:t>"Valor de Fee </a:t>
            </a:r>
            <a:r>
              <a:rPr lang="en-US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maior</a:t>
            </a:r>
            <a:r>
              <a:rPr lang="en-US" sz="1200" dirty="0">
                <a:solidFill>
                  <a:srgbClr val="CE9178"/>
                </a:solidFill>
                <a:latin typeface="Menlo" panose="020B0609030804020204" pitchFamily="49" charset="0"/>
              </a:rPr>
              <a:t> que 100%"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pPr lvl="1"/>
            <a:r>
              <a:rPr lang="en-US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bndesFee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 = percentual;</a:t>
            </a:r>
          </a:p>
          <a:p>
            <a:pPr lvl="1"/>
            <a:r>
              <a:rPr lang="en-US" sz="1200" dirty="0">
                <a:solidFill>
                  <a:srgbClr val="C586C0"/>
                </a:solidFill>
                <a:latin typeface="Menlo" panose="020B0609030804020204" pitchFamily="49" charset="0"/>
              </a:rPr>
              <a:t>emit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ManualIntervention_Fee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(percentual, description);</a:t>
            </a:r>
          </a:p>
          <a:p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6" name="CaixaDeTexto 19">
            <a:extLst>
              <a:ext uri="{FF2B5EF4-FFF2-40B4-BE49-F238E27FC236}">
                <a16:creationId xmlns:a16="http://schemas.microsoft.com/office/drawing/2014/main" id="{FFE0F24B-9F5E-FD43-BD9F-E08D6BA089D3}"/>
              </a:ext>
            </a:extLst>
          </p:cNvPr>
          <p:cNvSpPr txBox="1"/>
          <p:nvPr/>
        </p:nvSpPr>
        <p:spPr>
          <a:xfrm>
            <a:off x="341317" y="2682524"/>
            <a:ext cx="1138976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possible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restrict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spefic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role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invoke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onlyOwner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possible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raise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society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percentual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changed</a:t>
            </a:r>
            <a:endParaRPr lang="pt-BR" sz="2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possible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multisig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wallet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role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invoke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endParaRPr lang="pt-BR" sz="2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 It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fixed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instead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percentual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because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designed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solutions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address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opted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a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also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keep</a:t>
            </a:r>
            <a:r>
              <a:rPr lang="pt-BR" sz="2200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</a:t>
            </a:r>
            <a:r>
              <a:rPr lang="pt-BR" sz="2200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pt-BR" sz="2200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promoting</a:t>
            </a:r>
            <a:r>
              <a:rPr lang="pt-BR" sz="2200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pt-BR" sz="2200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690082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2" y="372813"/>
            <a:ext cx="8026402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41318" y="544303"/>
            <a:ext cx="5749000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Management Framework - </a:t>
            </a: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  <a:endParaRPr lang="pt-BR" altLang="pt-B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625090" y="1098055"/>
            <a:ext cx="1055653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1.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easier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upgrade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contracts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business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-bugs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evolve business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requirements</a:t>
            </a:r>
            <a:endParaRPr lang="pt-BR" sz="22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2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2.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Assure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transparency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observators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management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endParaRPr lang="pt-BR" sz="22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2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3.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Assure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interested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parties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agree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compliance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due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governance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approval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changes</a:t>
            </a:r>
            <a:endParaRPr lang="pt-BR" sz="22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1: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framework, it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possible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pt-BR" sz="2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2: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Interested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parties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governance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Observators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affected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execution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governance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9045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2" y="372813"/>
            <a:ext cx="8026402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41318" y="544303"/>
            <a:ext cx="3668302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Requirements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190500" y="1210266"/>
            <a:ext cx="1172527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1.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easier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upgrade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contracts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business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-bugs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evolve business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requirements</a:t>
            </a:r>
            <a:endParaRPr lang="pt-BR" sz="2200" b="1" u="sng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Support</a:t>
            </a:r>
            <a:r>
              <a:rPr lang="pt-BR" sz="2400" dirty="0"/>
              <a:t> </a:t>
            </a:r>
            <a:r>
              <a:rPr lang="pt-BR" sz="2400" dirty="0" err="1"/>
              <a:t>changes</a:t>
            </a:r>
            <a:r>
              <a:rPr lang="pt-BR" sz="2400" dirty="0"/>
              <a:t> in data </a:t>
            </a:r>
            <a:r>
              <a:rPr lang="pt-BR" sz="2400" dirty="0" err="1"/>
              <a:t>stored</a:t>
            </a:r>
            <a:r>
              <a:rPr lang="pt-BR" sz="2400" dirty="0"/>
              <a:t> in </a:t>
            </a:r>
            <a:r>
              <a:rPr lang="pt-BR" sz="2400" dirty="0" err="1"/>
              <a:t>smart</a:t>
            </a:r>
            <a:r>
              <a:rPr lang="pt-BR" sz="2400" dirty="0"/>
              <a:t> </a:t>
            </a:r>
            <a:r>
              <a:rPr lang="pt-BR" sz="2400" dirty="0" err="1"/>
              <a:t>contracts</a:t>
            </a:r>
            <a:r>
              <a:rPr lang="pt-BR" sz="2400" dirty="0"/>
              <a:t>, in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structure</a:t>
            </a:r>
            <a:r>
              <a:rPr lang="pt-BR" sz="2400" dirty="0"/>
              <a:t> </a:t>
            </a:r>
            <a:r>
              <a:rPr lang="pt-BR" sz="2400" dirty="0" err="1"/>
              <a:t>of</a:t>
            </a:r>
            <a:r>
              <a:rPr lang="pt-BR" sz="2400" dirty="0"/>
              <a:t> </a:t>
            </a:r>
            <a:r>
              <a:rPr lang="pt-BR" sz="2400" dirty="0" err="1"/>
              <a:t>the</a:t>
            </a:r>
            <a:r>
              <a:rPr lang="pt-BR" sz="2400" dirty="0"/>
              <a:t> data, in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code</a:t>
            </a:r>
            <a:r>
              <a:rPr lang="pt-BR" sz="2400" dirty="0"/>
              <a:t> </a:t>
            </a:r>
            <a:r>
              <a:rPr lang="pt-BR" sz="2400" dirty="0" err="1"/>
              <a:t>of</a:t>
            </a:r>
            <a:r>
              <a:rPr lang="pt-BR" sz="2400" dirty="0"/>
              <a:t>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smart</a:t>
            </a:r>
            <a:r>
              <a:rPr lang="pt-BR" sz="2400" dirty="0"/>
              <a:t> </a:t>
            </a:r>
            <a:r>
              <a:rPr lang="pt-BR" sz="2400" dirty="0" err="1"/>
              <a:t>contract</a:t>
            </a:r>
            <a:r>
              <a:rPr lang="pt-BR" sz="2400" dirty="0"/>
              <a:t> (e.g., </a:t>
            </a:r>
            <a:r>
              <a:rPr lang="pt-BR" sz="2400" dirty="0" err="1"/>
              <a:t>changing</a:t>
            </a:r>
            <a:r>
              <a:rPr lang="pt-BR" sz="2400" dirty="0"/>
              <a:t>, </a:t>
            </a:r>
            <a:r>
              <a:rPr lang="pt-BR" sz="2400" dirty="0" err="1"/>
              <a:t>adding</a:t>
            </a:r>
            <a:r>
              <a:rPr lang="pt-BR" sz="2400" dirty="0"/>
              <a:t> </a:t>
            </a:r>
            <a:r>
              <a:rPr lang="pt-BR" sz="2400" dirty="0" err="1"/>
              <a:t>or</a:t>
            </a:r>
            <a:r>
              <a:rPr lang="pt-BR" sz="2400" dirty="0"/>
              <a:t> </a:t>
            </a:r>
            <a:r>
              <a:rPr lang="pt-BR" sz="2400" dirty="0" err="1"/>
              <a:t>removing</a:t>
            </a:r>
            <a:r>
              <a:rPr lang="pt-BR" sz="2400" dirty="0"/>
              <a:t> new </a:t>
            </a:r>
            <a:r>
              <a:rPr lang="pt-BR" sz="2400" dirty="0" err="1"/>
              <a:t>functions</a:t>
            </a:r>
            <a:r>
              <a:rPr lang="pt-BR" sz="2400" dirty="0"/>
              <a:t> </a:t>
            </a:r>
            <a:r>
              <a:rPr lang="pt-BR" sz="2400" dirty="0" err="1"/>
              <a:t>or</a:t>
            </a:r>
            <a:r>
              <a:rPr lang="pt-BR" sz="2400" dirty="0"/>
              <a:t> </a:t>
            </a:r>
            <a:r>
              <a:rPr lang="pt-BR" sz="2400" dirty="0" err="1"/>
              <a:t>variables</a:t>
            </a:r>
            <a:r>
              <a:rPr lang="pt-BR" sz="2400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Preserve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history</a:t>
            </a:r>
            <a:r>
              <a:rPr lang="pt-BR" sz="2400" dirty="0"/>
              <a:t> </a:t>
            </a:r>
            <a:r>
              <a:rPr lang="pt-BR" sz="2400" dirty="0" err="1"/>
              <a:t>of</a:t>
            </a:r>
            <a:r>
              <a:rPr lang="pt-BR" sz="2400" dirty="0"/>
              <a:t>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interaction</a:t>
            </a:r>
            <a:r>
              <a:rPr lang="pt-BR" sz="2400" dirty="0"/>
              <a:t> </a:t>
            </a:r>
            <a:r>
              <a:rPr lang="pt-BR" sz="2400" dirty="0" err="1"/>
              <a:t>with</a:t>
            </a:r>
            <a:r>
              <a:rPr lang="pt-BR" sz="2400" dirty="0"/>
              <a:t>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blockchain</a:t>
            </a:r>
            <a:r>
              <a:rPr lang="pt-BR" sz="2400" dirty="0"/>
              <a:t>. </a:t>
            </a:r>
            <a:r>
              <a:rPr lang="pt-BR" sz="2400" dirty="0" err="1"/>
              <a:t>This</a:t>
            </a:r>
            <a:r>
              <a:rPr lang="pt-BR" sz="2400" dirty="0"/>
              <a:t> </a:t>
            </a:r>
            <a:r>
              <a:rPr lang="pt-BR" sz="2400" dirty="0" err="1"/>
              <a:t>can</a:t>
            </a:r>
            <a:r>
              <a:rPr lang="pt-BR" sz="2400" dirty="0"/>
              <a:t> </a:t>
            </a:r>
            <a:r>
              <a:rPr lang="pt-BR" sz="2400" dirty="0" err="1"/>
              <a:t>be</a:t>
            </a:r>
            <a:r>
              <a:rPr lang="pt-BR" sz="2400" dirty="0"/>
              <a:t> </a:t>
            </a:r>
            <a:r>
              <a:rPr lang="pt-BR" sz="2400" dirty="0" err="1"/>
              <a:t>done</a:t>
            </a:r>
            <a:r>
              <a:rPr lang="pt-BR" sz="2400" dirty="0"/>
              <a:t> </a:t>
            </a:r>
            <a:r>
              <a:rPr lang="pt-BR" sz="2400" dirty="0" err="1"/>
              <a:t>by</a:t>
            </a:r>
            <a:r>
              <a:rPr lang="pt-BR" sz="2400" dirty="0"/>
              <a:t> </a:t>
            </a:r>
            <a:r>
              <a:rPr lang="pt-BR" sz="2400" dirty="0" err="1"/>
              <a:t>promoting</a:t>
            </a:r>
            <a:r>
              <a:rPr lang="pt-BR" sz="2400" dirty="0"/>
              <a:t> </a:t>
            </a:r>
            <a:r>
              <a:rPr lang="pt-BR" sz="2400" dirty="0" err="1"/>
              <a:t>the</a:t>
            </a:r>
            <a:r>
              <a:rPr lang="pt-BR" sz="2400" dirty="0"/>
              <a:t> reuse </a:t>
            </a:r>
            <a:r>
              <a:rPr lang="pt-BR" sz="2400" dirty="0" err="1"/>
              <a:t>of</a:t>
            </a:r>
            <a:r>
              <a:rPr lang="pt-BR" sz="2400" dirty="0"/>
              <a:t> data </a:t>
            </a:r>
            <a:r>
              <a:rPr lang="pt-BR" sz="2400" dirty="0" err="1"/>
              <a:t>already</a:t>
            </a:r>
            <a:r>
              <a:rPr lang="pt-BR" sz="2400" dirty="0"/>
              <a:t> </a:t>
            </a:r>
            <a:r>
              <a:rPr lang="pt-BR" sz="2400" dirty="0" err="1"/>
              <a:t>saved</a:t>
            </a:r>
            <a:r>
              <a:rPr lang="pt-BR" sz="2400" dirty="0"/>
              <a:t> in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blockchain</a:t>
            </a:r>
            <a:r>
              <a:rPr lang="pt-BR" sz="2400" dirty="0"/>
              <a:t> </a:t>
            </a:r>
            <a:r>
              <a:rPr lang="pt-BR" sz="2400" dirty="0" err="1"/>
              <a:t>when</a:t>
            </a:r>
            <a:r>
              <a:rPr lang="pt-BR" sz="2400" dirty="0"/>
              <a:t> </a:t>
            </a:r>
            <a:r>
              <a:rPr lang="pt-BR" sz="2400" dirty="0" err="1"/>
              <a:t>upgrading</a:t>
            </a:r>
            <a:r>
              <a:rPr lang="pt-BR" sz="2400" dirty="0"/>
              <a:t> </a:t>
            </a:r>
            <a:r>
              <a:rPr lang="pt-BR" sz="2400" dirty="0" err="1"/>
              <a:t>smart</a:t>
            </a:r>
            <a:r>
              <a:rPr lang="pt-BR" sz="2400" dirty="0"/>
              <a:t> </a:t>
            </a:r>
            <a:r>
              <a:rPr lang="pt-BR" sz="2400" dirty="0" err="1"/>
              <a:t>contracts</a:t>
            </a:r>
            <a:r>
              <a:rPr lang="pt-BR" sz="2400" dirty="0"/>
              <a:t>. In </a:t>
            </a:r>
            <a:r>
              <a:rPr lang="pt-BR" sz="2400" dirty="0" err="1"/>
              <a:t>order</a:t>
            </a:r>
            <a:r>
              <a:rPr lang="pt-BR" sz="2400" dirty="0"/>
              <a:t> </a:t>
            </a:r>
            <a:r>
              <a:rPr lang="pt-BR" sz="2400" dirty="0" err="1"/>
              <a:t>words</a:t>
            </a:r>
            <a:r>
              <a:rPr lang="pt-BR" sz="2400" dirty="0"/>
              <a:t>, </a:t>
            </a:r>
            <a:r>
              <a:rPr lang="pt-BR" sz="2400" dirty="0" err="1"/>
              <a:t>avoiding</a:t>
            </a:r>
            <a:r>
              <a:rPr lang="pt-BR" sz="2400" dirty="0"/>
              <a:t> data </a:t>
            </a:r>
            <a:r>
              <a:rPr lang="pt-BR" sz="2400" dirty="0" err="1"/>
              <a:t>migration</a:t>
            </a:r>
            <a:r>
              <a:rPr lang="pt-BR" sz="2400" dirty="0"/>
              <a:t> </a:t>
            </a:r>
            <a:r>
              <a:rPr lang="pt-BR" sz="2400" dirty="0" err="1"/>
              <a:t>to</a:t>
            </a:r>
            <a:r>
              <a:rPr lang="pt-BR" sz="2400" dirty="0"/>
              <a:t> new </a:t>
            </a:r>
            <a:r>
              <a:rPr lang="pt-BR" sz="2400" dirty="0" err="1"/>
              <a:t>contracts</a:t>
            </a:r>
            <a:r>
              <a:rPr lang="pt-BR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Expose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unique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point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contact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it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possible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query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actual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adresses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smart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contracts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easier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understand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relying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low-level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programming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Preserve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quality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readability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upgrades.</a:t>
            </a:r>
          </a:p>
          <a:p>
            <a:r>
              <a:rPr lang="pt-BR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pt-BR" sz="2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gas</a:t>
            </a:r>
            <a:r>
              <a:rPr lang="pt-BR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pt-BR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execute </a:t>
            </a:r>
            <a:r>
              <a:rPr lang="pt-BR" sz="2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transactions</a:t>
            </a:r>
            <a:r>
              <a:rPr lang="pt-BR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</a:t>
            </a:r>
            <a:r>
              <a:rPr lang="pt-BR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go </a:t>
            </a:r>
            <a:r>
              <a:rPr lang="pt-BR" sz="2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</a:t>
            </a:r>
            <a:r>
              <a:rPr lang="pt-BR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due</a:t>
            </a:r>
            <a:r>
              <a:rPr lang="pt-BR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overhead </a:t>
            </a:r>
            <a:r>
              <a:rPr lang="pt-BR" sz="2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framework.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71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2" y="372813"/>
            <a:ext cx="8026402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190500" y="1210266"/>
            <a:ext cx="1172527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2.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Assure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transparency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management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endParaRPr lang="pt-BR" sz="2200" b="1" u="sng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Every</a:t>
            </a:r>
            <a:r>
              <a:rPr lang="pt-BR" sz="2400" dirty="0"/>
              <a:t> </a:t>
            </a:r>
            <a:r>
              <a:rPr lang="pt-BR" sz="2400" dirty="0" err="1"/>
              <a:t>step</a:t>
            </a:r>
            <a:r>
              <a:rPr lang="pt-BR" sz="2400" dirty="0"/>
              <a:t> </a:t>
            </a:r>
            <a:r>
              <a:rPr lang="pt-BR" sz="2400" dirty="0" err="1"/>
              <a:t>of</a:t>
            </a:r>
            <a:r>
              <a:rPr lang="pt-BR" sz="2400" dirty="0"/>
              <a:t> a </a:t>
            </a:r>
            <a:r>
              <a:rPr lang="pt-BR" sz="2400" dirty="0" err="1"/>
              <a:t>change</a:t>
            </a:r>
            <a:r>
              <a:rPr lang="pt-BR" sz="2400" dirty="0"/>
              <a:t> </a:t>
            </a:r>
            <a:r>
              <a:rPr lang="pt-BR" sz="2400" dirty="0" err="1"/>
              <a:t>should</a:t>
            </a:r>
            <a:r>
              <a:rPr lang="pt-BR" sz="2400" dirty="0"/>
              <a:t> </a:t>
            </a:r>
            <a:r>
              <a:rPr lang="pt-BR" sz="2400" dirty="0" err="1"/>
              <a:t>be</a:t>
            </a:r>
            <a:r>
              <a:rPr lang="pt-BR" sz="2400" dirty="0"/>
              <a:t> </a:t>
            </a:r>
            <a:r>
              <a:rPr lang="pt-BR" sz="2400" dirty="0" err="1"/>
              <a:t>defined</a:t>
            </a:r>
            <a:r>
              <a:rPr lang="pt-BR" sz="2400" dirty="0"/>
              <a:t> </a:t>
            </a:r>
            <a:r>
              <a:rPr lang="pt-BR" sz="2400" dirty="0" err="1"/>
              <a:t>before</a:t>
            </a:r>
            <a:r>
              <a:rPr lang="pt-BR" sz="2400" dirty="0"/>
              <a:t>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change</a:t>
            </a:r>
            <a:r>
              <a:rPr lang="pt-BR" sz="2400" dirty="0"/>
              <a:t> </a:t>
            </a:r>
            <a:r>
              <a:rPr lang="pt-BR" sz="2400" dirty="0" err="1"/>
              <a:t>approval</a:t>
            </a:r>
            <a:r>
              <a:rPr lang="pt-BR" sz="2400" dirty="0"/>
              <a:t>. (scripts)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Prevent</a:t>
            </a:r>
            <a:r>
              <a:rPr lang="pt-BR" sz="2400" dirty="0"/>
              <a:t>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execution</a:t>
            </a:r>
            <a:r>
              <a:rPr lang="pt-BR" sz="2400" dirty="0"/>
              <a:t> </a:t>
            </a:r>
            <a:r>
              <a:rPr lang="pt-BR" sz="2400" dirty="0" err="1"/>
              <a:t>of</a:t>
            </a:r>
            <a:r>
              <a:rPr lang="pt-BR" sz="2400" dirty="0"/>
              <a:t> </a:t>
            </a:r>
            <a:r>
              <a:rPr lang="pt-BR" sz="2400" dirty="0" err="1"/>
              <a:t>changes</a:t>
            </a:r>
            <a:r>
              <a:rPr lang="pt-BR" sz="2400" dirty="0"/>
              <a:t> </a:t>
            </a:r>
            <a:r>
              <a:rPr lang="pt-BR" sz="2400" dirty="0" err="1"/>
              <a:t>without</a:t>
            </a:r>
            <a:r>
              <a:rPr lang="pt-BR" sz="2400" dirty="0"/>
              <a:t> </a:t>
            </a:r>
            <a:r>
              <a:rPr lang="pt-BR" sz="2400" dirty="0" err="1"/>
              <a:t>evaluating</a:t>
            </a:r>
            <a:r>
              <a:rPr lang="pt-BR" sz="2400" dirty="0"/>
              <a:t> </a:t>
            </a:r>
            <a:r>
              <a:rPr lang="pt-BR" sz="2400" dirty="0" err="1"/>
              <a:t>them</a:t>
            </a:r>
            <a:r>
              <a:rPr lang="pt-BR" sz="2400" dirty="0"/>
              <a:t> in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change</a:t>
            </a:r>
            <a:r>
              <a:rPr lang="pt-BR" sz="2400" dirty="0"/>
              <a:t> management </a:t>
            </a:r>
            <a:r>
              <a:rPr lang="pt-BR" sz="2400" dirty="0" err="1"/>
              <a:t>process</a:t>
            </a: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Provide</a:t>
            </a:r>
            <a:r>
              <a:rPr lang="pt-BR" sz="2400" dirty="0"/>
              <a:t> total </a:t>
            </a:r>
            <a:r>
              <a:rPr lang="pt-BR" sz="2400" dirty="0" err="1"/>
              <a:t>transparency</a:t>
            </a:r>
            <a:r>
              <a:rPr lang="pt-BR" sz="2400" dirty="0"/>
              <a:t> </a:t>
            </a:r>
            <a:r>
              <a:rPr lang="pt-BR" sz="2400" dirty="0" err="1"/>
              <a:t>about</a:t>
            </a:r>
            <a:r>
              <a:rPr lang="pt-BR" sz="2400" dirty="0"/>
              <a:t>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proposed</a:t>
            </a:r>
            <a:r>
              <a:rPr lang="pt-BR" sz="2400" dirty="0"/>
              <a:t> </a:t>
            </a:r>
            <a:r>
              <a:rPr lang="pt-BR" sz="2400" dirty="0" err="1"/>
              <a:t>changes</a:t>
            </a:r>
            <a:r>
              <a:rPr lang="pt-BR" sz="2400" dirty="0"/>
              <a:t> </a:t>
            </a:r>
            <a:r>
              <a:rPr lang="pt-BR" sz="2400" dirty="0" err="1"/>
              <a:t>and</a:t>
            </a:r>
            <a:r>
              <a:rPr lang="pt-BR" sz="2400" dirty="0"/>
              <a:t> </a:t>
            </a:r>
            <a:r>
              <a:rPr lang="pt-BR" sz="2400" dirty="0" err="1"/>
              <a:t>what</a:t>
            </a:r>
            <a:r>
              <a:rPr lang="pt-BR" sz="2400" dirty="0"/>
              <a:t> </a:t>
            </a:r>
            <a:r>
              <a:rPr lang="pt-BR" sz="2400" dirty="0" err="1"/>
              <a:t>happens</a:t>
            </a:r>
            <a:r>
              <a:rPr lang="pt-BR" sz="2400" dirty="0"/>
              <a:t> </a:t>
            </a:r>
            <a:r>
              <a:rPr lang="pt-BR" sz="2400" dirty="0" err="1"/>
              <a:t>with</a:t>
            </a:r>
            <a:r>
              <a:rPr lang="pt-BR" sz="2400" dirty="0"/>
              <a:t> </a:t>
            </a:r>
            <a:r>
              <a:rPr lang="pt-BR" sz="2400" dirty="0" err="1"/>
              <a:t>them</a:t>
            </a: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Enable</a:t>
            </a:r>
            <a:r>
              <a:rPr lang="pt-BR" sz="2400" dirty="0"/>
              <a:t>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execution</a:t>
            </a:r>
            <a:r>
              <a:rPr lang="pt-BR" sz="2400" dirty="0"/>
              <a:t> </a:t>
            </a:r>
            <a:r>
              <a:rPr lang="pt-BR" sz="2400" dirty="0" err="1"/>
              <a:t>of</a:t>
            </a:r>
            <a:r>
              <a:rPr lang="pt-BR" sz="2400" dirty="0"/>
              <a:t> </a:t>
            </a:r>
            <a:r>
              <a:rPr lang="pt-BR" sz="2400" dirty="0" err="1"/>
              <a:t>two</a:t>
            </a:r>
            <a:r>
              <a:rPr lang="pt-BR" sz="2400" dirty="0"/>
              <a:t> </a:t>
            </a:r>
            <a:r>
              <a:rPr lang="pt-BR" sz="2400" dirty="0" err="1"/>
              <a:t>types</a:t>
            </a:r>
            <a:r>
              <a:rPr lang="pt-BR" sz="2400" dirty="0"/>
              <a:t> </a:t>
            </a:r>
            <a:r>
              <a:rPr lang="pt-BR" sz="2400" dirty="0" err="1"/>
              <a:t>of</a:t>
            </a:r>
            <a:r>
              <a:rPr lang="pt-BR" sz="2400" dirty="0"/>
              <a:t> </a:t>
            </a:r>
            <a:r>
              <a:rPr lang="pt-BR" sz="2400" dirty="0" err="1"/>
              <a:t>changes</a:t>
            </a:r>
            <a:r>
              <a:rPr lang="pt-BR" sz="2400" dirty="0"/>
              <a:t>: (a) </a:t>
            </a:r>
            <a:r>
              <a:rPr lang="pt-BR" sz="2400" dirty="0" err="1"/>
              <a:t>changes</a:t>
            </a:r>
            <a:r>
              <a:rPr lang="pt-BR" sz="2400" dirty="0"/>
              <a:t> </a:t>
            </a:r>
            <a:r>
              <a:rPr lang="pt-BR" sz="2400" dirty="0" err="1"/>
              <a:t>that</a:t>
            </a:r>
            <a:r>
              <a:rPr lang="pt-BR" sz="2400" dirty="0"/>
              <a:t> </a:t>
            </a:r>
            <a:r>
              <a:rPr lang="pt-BR" sz="2400" dirty="0" err="1"/>
              <a:t>need</a:t>
            </a:r>
            <a:r>
              <a:rPr lang="pt-BR" sz="2400" dirty="0"/>
              <a:t> </a:t>
            </a:r>
            <a:r>
              <a:rPr lang="pt-BR" sz="2400" dirty="0" err="1"/>
              <a:t>to</a:t>
            </a:r>
            <a:r>
              <a:rPr lang="pt-BR" sz="2400" dirty="0"/>
              <a:t> </a:t>
            </a:r>
            <a:r>
              <a:rPr lang="pt-BR" sz="2400" dirty="0" err="1"/>
              <a:t>be</a:t>
            </a:r>
            <a:r>
              <a:rPr lang="pt-BR" sz="2400" dirty="0"/>
              <a:t> </a:t>
            </a:r>
            <a:r>
              <a:rPr lang="pt-BR" sz="2400" dirty="0" err="1"/>
              <a:t>approved</a:t>
            </a:r>
            <a:r>
              <a:rPr lang="pt-BR" sz="2400" dirty="0"/>
              <a:t> </a:t>
            </a:r>
            <a:r>
              <a:rPr lang="pt-BR" sz="2400" dirty="0" err="1"/>
              <a:t>by</a:t>
            </a:r>
            <a:r>
              <a:rPr lang="pt-BR" sz="2400" dirty="0"/>
              <a:t>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governance</a:t>
            </a:r>
            <a:r>
              <a:rPr lang="pt-BR" sz="2400" dirty="0"/>
              <a:t> </a:t>
            </a:r>
            <a:r>
              <a:rPr lang="pt-BR" sz="2400" dirty="0" err="1"/>
              <a:t>body</a:t>
            </a:r>
            <a:r>
              <a:rPr lang="pt-BR" sz="2400" dirty="0"/>
              <a:t> </a:t>
            </a:r>
            <a:r>
              <a:rPr lang="pt-BR" sz="2400" dirty="0" err="1"/>
              <a:t>or</a:t>
            </a:r>
            <a:r>
              <a:rPr lang="pt-BR" sz="2400" dirty="0"/>
              <a:t> (b) </a:t>
            </a:r>
            <a:r>
              <a:rPr lang="pt-BR" sz="2400" dirty="0" err="1"/>
              <a:t>changes</a:t>
            </a:r>
            <a:r>
              <a:rPr lang="pt-BR" sz="2400" dirty="0"/>
              <a:t> </a:t>
            </a:r>
            <a:r>
              <a:rPr lang="pt-BR" sz="2400" dirty="0" err="1"/>
              <a:t>with</a:t>
            </a:r>
            <a:r>
              <a:rPr lang="pt-BR" sz="2400" dirty="0"/>
              <a:t> </a:t>
            </a:r>
            <a:r>
              <a:rPr lang="pt-BR" sz="2400" dirty="0" err="1"/>
              <a:t>automatic</a:t>
            </a:r>
            <a:r>
              <a:rPr lang="pt-BR" sz="2400" dirty="0"/>
              <a:t> </a:t>
            </a:r>
            <a:r>
              <a:rPr lang="pt-BR" sz="2400" dirty="0" err="1"/>
              <a:t>approval</a:t>
            </a: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Enable</a:t>
            </a:r>
            <a:r>
              <a:rPr lang="pt-BR" sz="2400" dirty="0"/>
              <a:t> a communication </a:t>
            </a:r>
            <a:r>
              <a:rPr lang="pt-BR" sz="2400" dirty="0" err="1"/>
              <a:t>channel</a:t>
            </a:r>
            <a:r>
              <a:rPr lang="pt-BR" sz="2400" dirty="0"/>
              <a:t> </a:t>
            </a:r>
            <a:r>
              <a:rPr lang="pt-BR" sz="2400" dirty="0" err="1"/>
              <a:t>to</a:t>
            </a:r>
            <a:r>
              <a:rPr lang="pt-BR" sz="2400" dirty="0"/>
              <a:t> </a:t>
            </a:r>
            <a:r>
              <a:rPr lang="pt-BR" sz="2400" dirty="0" err="1"/>
              <a:t>inform</a:t>
            </a:r>
            <a:r>
              <a:rPr lang="pt-BR" sz="2400" dirty="0"/>
              <a:t> </a:t>
            </a:r>
            <a:r>
              <a:rPr lang="pt-BR" sz="2400" dirty="0" err="1"/>
              <a:t>interesting</a:t>
            </a:r>
            <a:r>
              <a:rPr lang="pt-BR" sz="2400" dirty="0"/>
              <a:t> </a:t>
            </a:r>
            <a:r>
              <a:rPr lang="pt-BR" sz="2400" dirty="0" err="1"/>
              <a:t>parties</a:t>
            </a:r>
            <a:r>
              <a:rPr lang="pt-BR" sz="2400" dirty="0"/>
              <a:t> </a:t>
            </a:r>
            <a:r>
              <a:rPr lang="pt-BR" sz="2400" dirty="0" err="1"/>
              <a:t>about</a:t>
            </a:r>
            <a:r>
              <a:rPr lang="pt-BR" sz="2400" dirty="0"/>
              <a:t>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lifecycle</a:t>
            </a:r>
            <a:r>
              <a:rPr lang="pt-BR" sz="2400" dirty="0"/>
              <a:t> </a:t>
            </a:r>
            <a:r>
              <a:rPr lang="pt-BR" sz="2400" dirty="0" err="1"/>
              <a:t>of</a:t>
            </a:r>
            <a:r>
              <a:rPr lang="pt-BR" sz="2400" dirty="0"/>
              <a:t> </a:t>
            </a:r>
            <a:r>
              <a:rPr lang="pt-BR" sz="2400" dirty="0" err="1"/>
              <a:t>changes</a:t>
            </a: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Only</a:t>
            </a:r>
            <a:r>
              <a:rPr lang="pt-BR" sz="2400" dirty="0"/>
              <a:t> </a:t>
            </a:r>
            <a:r>
              <a:rPr lang="pt-BR" sz="2400" dirty="0" err="1"/>
              <a:t>one</a:t>
            </a:r>
            <a:r>
              <a:rPr lang="pt-BR" sz="2400" dirty="0"/>
              <a:t> </a:t>
            </a:r>
            <a:r>
              <a:rPr lang="pt-BR" sz="2400" dirty="0" err="1"/>
              <a:t>instance</a:t>
            </a:r>
            <a:r>
              <a:rPr lang="pt-BR" sz="2400" dirty="0"/>
              <a:t> </a:t>
            </a:r>
            <a:r>
              <a:rPr lang="pt-BR" sz="2400" dirty="0" err="1"/>
              <a:t>of</a:t>
            </a:r>
            <a:r>
              <a:rPr lang="pt-BR" sz="2400" dirty="0"/>
              <a:t> </a:t>
            </a:r>
            <a:r>
              <a:rPr lang="pt-BR" sz="2400" dirty="0" err="1"/>
              <a:t>each</a:t>
            </a:r>
            <a:r>
              <a:rPr lang="pt-BR" sz="2400" dirty="0"/>
              <a:t> </a:t>
            </a:r>
            <a:r>
              <a:rPr lang="pt-BR" sz="2400" dirty="0" err="1"/>
              <a:t>smart</a:t>
            </a:r>
            <a:r>
              <a:rPr lang="pt-BR" sz="2400" dirty="0"/>
              <a:t> </a:t>
            </a:r>
            <a:r>
              <a:rPr lang="pt-BR" sz="2400" dirty="0" err="1"/>
              <a:t>contract</a:t>
            </a:r>
            <a:r>
              <a:rPr lang="pt-BR" sz="2400" dirty="0"/>
              <a:t> </a:t>
            </a:r>
            <a:r>
              <a:rPr lang="pt-BR" sz="2400" dirty="0" err="1"/>
              <a:t>should</a:t>
            </a:r>
            <a:r>
              <a:rPr lang="pt-BR" sz="2400" dirty="0"/>
              <a:t> </a:t>
            </a:r>
            <a:r>
              <a:rPr lang="pt-BR" sz="2400" dirty="0" err="1"/>
              <a:t>be</a:t>
            </a:r>
            <a:r>
              <a:rPr lang="pt-BR" sz="2400" dirty="0"/>
              <a:t> </a:t>
            </a:r>
            <a:r>
              <a:rPr lang="pt-BR" sz="2400" dirty="0" err="1"/>
              <a:t>valid</a:t>
            </a:r>
            <a:r>
              <a:rPr lang="pt-BR" sz="2400" dirty="0"/>
              <a:t> in a </a:t>
            </a:r>
            <a:r>
              <a:rPr lang="pt-BR" sz="2400" dirty="0" err="1"/>
              <a:t>given</a:t>
            </a:r>
            <a:r>
              <a:rPr lang="pt-BR" sz="2400" dirty="0"/>
              <a:t> </a:t>
            </a:r>
            <a:r>
              <a:rPr lang="pt-BR" sz="2400" dirty="0" err="1"/>
              <a:t>moment</a:t>
            </a:r>
            <a:r>
              <a:rPr lang="pt-BR" sz="2400" dirty="0"/>
              <a:t> </a:t>
            </a:r>
          </a:p>
        </p:txBody>
      </p:sp>
      <p:sp>
        <p:nvSpPr>
          <p:cNvPr id="6" name="Retângulo 4">
            <a:extLst>
              <a:ext uri="{FF2B5EF4-FFF2-40B4-BE49-F238E27FC236}">
                <a16:creationId xmlns:a16="http://schemas.microsoft.com/office/drawing/2014/main" id="{5C7A067D-73ED-0743-B842-4DE72E8C7ACD}"/>
              </a:ext>
            </a:extLst>
          </p:cNvPr>
          <p:cNvSpPr/>
          <p:nvPr/>
        </p:nvSpPr>
        <p:spPr>
          <a:xfrm>
            <a:off x="341318" y="544303"/>
            <a:ext cx="3668302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Requirements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563950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2" y="372813"/>
            <a:ext cx="8026402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357739" y="1308866"/>
            <a:ext cx="11110361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200" u="sng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u="none" dirty="0"/>
              <a:t>Podem existir mais de uma mudança em andamento e as mudanças criadas depois podem ser previamente aprovadas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u="none" dirty="0"/>
              <a:t>A mudança deve poder ser dividida em mais de um script de </a:t>
            </a:r>
            <a:r>
              <a:rPr lang="pt-BR" sz="2000" u="none" dirty="0" err="1"/>
              <a:t>upgrader</a:t>
            </a:r>
            <a:r>
              <a:rPr lang="pt-BR" sz="2000" u="none" dirty="0"/>
              <a:t> pelos seguintes motivos: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1600" dirty="0"/>
              <a:t>Coordenar a mudança com itens que estão ocorrendo off-</a:t>
            </a:r>
            <a:r>
              <a:rPr lang="pt-BR" sz="1600" dirty="0" err="1"/>
              <a:t>chain</a:t>
            </a:r>
            <a:endParaRPr lang="pt-BR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1600" u="none" dirty="0"/>
              <a:t>Limitação máxima de um contrato de </a:t>
            </a:r>
            <a:r>
              <a:rPr lang="pt-BR" sz="1600" u="none" dirty="0" err="1"/>
              <a:t>upgrader</a:t>
            </a:r>
            <a:r>
              <a:rPr lang="pt-BR" sz="1600" u="none" dirty="0"/>
              <a:t> imposto pela rede </a:t>
            </a:r>
            <a:r>
              <a:rPr lang="pt-BR" sz="1600" u="none" dirty="0" err="1"/>
              <a:t>Ethereum</a:t>
            </a:r>
            <a:endParaRPr lang="pt-BR" sz="1600" u="non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u="none" dirty="0"/>
              <a:t>A mudança deve ser executada em ordem de seus scripts de upgrade</a:t>
            </a:r>
            <a:endParaRPr lang="pt-BR" sz="1600" u="non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u="none" dirty="0"/>
              <a:t>Deve ser possível cancelar uma mudança ainda não implementada ou no meio de sua implementação (nesse caso, cancela apenas os scripts não executados)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u="none" dirty="0"/>
              <a:t>Obs.: O processo de mudança é robusto, envolve um número reduzido de votantes e é esperado que seja utilizado eventualmente (e não frequentemente).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78E1FB1-72DF-5545-818C-EC368B2DD23B}"/>
              </a:ext>
            </a:extLst>
          </p:cNvPr>
          <p:cNvSpPr/>
          <p:nvPr/>
        </p:nvSpPr>
        <p:spPr>
          <a:xfrm>
            <a:off x="341318" y="544303"/>
            <a:ext cx="1986752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2 - </a:t>
            </a: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Details</a:t>
            </a:r>
            <a:endParaRPr lang="pt-BR" altLang="pt-B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688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2" y="372813"/>
            <a:ext cx="8026402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190500" y="1210266"/>
            <a:ext cx="1172527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3.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Assure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interested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parties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agree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compliance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due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governance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approval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changes</a:t>
            </a:r>
            <a:endParaRPr lang="pt-BR" sz="2200" b="1" u="sng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Support</a:t>
            </a:r>
            <a:r>
              <a:rPr lang="pt-BR" sz="2400" dirty="0"/>
              <a:t> a </a:t>
            </a:r>
            <a:r>
              <a:rPr lang="pt-BR" sz="2400" dirty="0" err="1"/>
              <a:t>governance</a:t>
            </a:r>
            <a:r>
              <a:rPr lang="pt-BR" sz="2400" dirty="0"/>
              <a:t> </a:t>
            </a:r>
            <a:r>
              <a:rPr lang="pt-BR" sz="2400" dirty="0" err="1"/>
              <a:t>body</a:t>
            </a:r>
            <a:r>
              <a:rPr lang="pt-BR" sz="2400" dirty="0"/>
              <a:t> </a:t>
            </a:r>
            <a:r>
              <a:rPr lang="pt-BR" sz="2400" dirty="0" err="1"/>
              <a:t>to</a:t>
            </a:r>
            <a:r>
              <a:rPr lang="pt-BR" sz="2400" dirty="0"/>
              <a:t> decide </a:t>
            </a:r>
            <a:r>
              <a:rPr lang="pt-BR" sz="2400" dirty="0" err="1"/>
              <a:t>about</a:t>
            </a:r>
            <a:r>
              <a:rPr lang="pt-BR" sz="2400" dirty="0"/>
              <a:t> </a:t>
            </a:r>
            <a:r>
              <a:rPr lang="pt-BR" sz="2400" dirty="0" err="1"/>
              <a:t>changes</a:t>
            </a:r>
            <a:r>
              <a:rPr lang="pt-BR" sz="2400" dirty="0"/>
              <a:t> in </a:t>
            </a:r>
            <a:r>
              <a:rPr lang="pt-BR" sz="2400" dirty="0" err="1"/>
              <a:t>order</a:t>
            </a:r>
            <a:r>
              <a:rPr lang="pt-BR" sz="2400" dirty="0"/>
              <a:t> </a:t>
            </a:r>
            <a:r>
              <a:rPr lang="pt-BR" sz="2400" dirty="0" err="1"/>
              <a:t>to</a:t>
            </a:r>
            <a:r>
              <a:rPr lang="pt-BR" sz="2400" dirty="0"/>
              <a:t> </a:t>
            </a:r>
            <a:r>
              <a:rPr lang="pt-BR" sz="2400" dirty="0" err="1"/>
              <a:t>share</a:t>
            </a:r>
            <a:r>
              <a:rPr lang="pt-BR" sz="2400" dirty="0"/>
              <a:t>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responsibility</a:t>
            </a:r>
            <a:r>
              <a:rPr lang="pt-BR" sz="2400" dirty="0"/>
              <a:t> </a:t>
            </a:r>
            <a:r>
              <a:rPr lang="pt-BR" sz="2400" dirty="0" err="1"/>
              <a:t>among</a:t>
            </a:r>
            <a:r>
              <a:rPr lang="pt-BR" sz="2400" dirty="0"/>
              <a:t> </a:t>
            </a:r>
            <a:r>
              <a:rPr lang="pt-BR" sz="2400" dirty="0" err="1"/>
              <a:t>who</a:t>
            </a:r>
            <a:r>
              <a:rPr lang="pt-BR" sz="2400" dirty="0"/>
              <a:t> are </a:t>
            </a:r>
            <a:r>
              <a:rPr lang="pt-BR" sz="2400" dirty="0" err="1"/>
              <a:t>responsible</a:t>
            </a:r>
            <a:r>
              <a:rPr lang="pt-BR" sz="2400" dirty="0"/>
              <a:t> for 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Support</a:t>
            </a:r>
            <a:r>
              <a:rPr lang="pt-BR" sz="2400" dirty="0"/>
              <a:t> a </a:t>
            </a:r>
            <a:r>
              <a:rPr lang="pt-BR" sz="2400" dirty="0" err="1"/>
              <a:t>voting</a:t>
            </a:r>
            <a:r>
              <a:rPr lang="pt-BR" sz="2400" dirty="0"/>
              <a:t> </a:t>
            </a:r>
            <a:r>
              <a:rPr lang="pt-BR" sz="2400" dirty="0" err="1"/>
              <a:t>process</a:t>
            </a:r>
            <a:r>
              <a:rPr lang="pt-BR" sz="2400" dirty="0"/>
              <a:t> </a:t>
            </a:r>
            <a:r>
              <a:rPr lang="pt-BR" sz="2400" dirty="0" err="1"/>
              <a:t>with</a:t>
            </a:r>
            <a:r>
              <a:rPr lang="pt-BR" sz="2400" dirty="0"/>
              <a:t> </a:t>
            </a:r>
            <a:r>
              <a:rPr lang="pt-BR" sz="2400" dirty="0" err="1"/>
              <a:t>transparency</a:t>
            </a:r>
            <a:r>
              <a:rPr lang="pt-BR" sz="2400" dirty="0"/>
              <a:t> </a:t>
            </a:r>
            <a:r>
              <a:rPr lang="pt-BR" sz="2400" dirty="0" err="1"/>
              <a:t>and</a:t>
            </a:r>
            <a:r>
              <a:rPr lang="pt-BR" sz="2400" dirty="0"/>
              <a:t> </a:t>
            </a:r>
            <a:r>
              <a:rPr lang="pt-BR" sz="2400" dirty="0" err="1"/>
              <a:t>trust</a:t>
            </a: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Governance</a:t>
            </a:r>
            <a:r>
              <a:rPr lang="pt-BR" sz="2400" dirty="0"/>
              <a:t> </a:t>
            </a:r>
            <a:r>
              <a:rPr lang="pt-BR" sz="2400" dirty="0" err="1"/>
              <a:t>members</a:t>
            </a:r>
            <a:r>
              <a:rPr lang="pt-BR" sz="2400" dirty="0"/>
              <a:t> </a:t>
            </a:r>
            <a:r>
              <a:rPr lang="pt-BR" sz="2400" dirty="0" err="1"/>
              <a:t>should</a:t>
            </a:r>
            <a:r>
              <a:rPr lang="pt-BR" sz="2400" dirty="0"/>
              <a:t> </a:t>
            </a:r>
            <a:r>
              <a:rPr lang="pt-BR" sz="2400" dirty="0" err="1"/>
              <a:t>be</a:t>
            </a:r>
            <a:r>
              <a:rPr lang="pt-BR" sz="2400" dirty="0"/>
              <a:t> </a:t>
            </a:r>
            <a:r>
              <a:rPr lang="pt-BR" sz="2400" dirty="0" err="1"/>
              <a:t>identified</a:t>
            </a:r>
            <a:r>
              <a:rPr lang="pt-BR" sz="2400" dirty="0"/>
              <a:t> (</a:t>
            </a:r>
            <a:r>
              <a:rPr lang="pt-BR" sz="2400" dirty="0" err="1"/>
              <a:t>ethereum</a:t>
            </a:r>
            <a:r>
              <a:rPr lang="pt-BR" sz="2400" dirty="0"/>
              <a:t> </a:t>
            </a:r>
            <a:r>
              <a:rPr lang="pt-BR" sz="2400" dirty="0" err="1"/>
              <a:t>addresses</a:t>
            </a:r>
            <a:r>
              <a:rPr lang="pt-BR" sz="2400" dirty="0"/>
              <a:t> </a:t>
            </a:r>
            <a:r>
              <a:rPr lang="pt-BR" sz="2400" dirty="0" err="1"/>
              <a:t>can</a:t>
            </a:r>
            <a:r>
              <a:rPr lang="pt-BR" sz="2400" dirty="0"/>
              <a:t> </a:t>
            </a:r>
            <a:r>
              <a:rPr lang="pt-BR" sz="2400" dirty="0" err="1"/>
              <a:t>change</a:t>
            </a:r>
            <a:r>
              <a:rPr lang="pt-BR" sz="2400" dirty="0"/>
              <a:t>, </a:t>
            </a:r>
            <a:r>
              <a:rPr lang="pt-BR" sz="2400" dirty="0" err="1"/>
              <a:t>preserving</a:t>
            </a:r>
            <a:r>
              <a:rPr lang="pt-BR" sz="2400" dirty="0"/>
              <a:t>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identity</a:t>
            </a:r>
            <a:r>
              <a:rPr lang="pt-BR" sz="2400" dirty="0"/>
              <a:t>)</a:t>
            </a:r>
          </a:p>
          <a:p>
            <a:endParaRPr lang="pt-BR" sz="2400" dirty="0"/>
          </a:p>
          <a:p>
            <a:r>
              <a:rPr lang="pt-BR" sz="2400" dirty="0">
                <a:solidFill>
                  <a:schemeClr val="accent1"/>
                </a:solidFill>
              </a:rPr>
              <a:t>Note: The </a:t>
            </a:r>
            <a:r>
              <a:rPr lang="pt-BR" sz="2400" dirty="0" err="1">
                <a:solidFill>
                  <a:schemeClr val="accent1"/>
                </a:solidFill>
              </a:rPr>
              <a:t>first</a:t>
            </a:r>
            <a:r>
              <a:rPr lang="pt-BR" sz="2400" dirty="0">
                <a:solidFill>
                  <a:schemeClr val="accent1"/>
                </a:solidFill>
              </a:rPr>
              <a:t> </a:t>
            </a:r>
            <a:r>
              <a:rPr lang="pt-BR" sz="2400" dirty="0" err="1">
                <a:solidFill>
                  <a:schemeClr val="accent1"/>
                </a:solidFill>
              </a:rPr>
              <a:t>deploy</a:t>
            </a:r>
            <a:r>
              <a:rPr lang="pt-BR" sz="2400" dirty="0">
                <a:solidFill>
                  <a:schemeClr val="accent1"/>
                </a:solidFill>
              </a:rPr>
              <a:t> </a:t>
            </a:r>
            <a:r>
              <a:rPr lang="pt-BR" sz="2400" dirty="0" err="1">
                <a:solidFill>
                  <a:schemeClr val="accent1"/>
                </a:solidFill>
              </a:rPr>
              <a:t>of</a:t>
            </a:r>
            <a:r>
              <a:rPr lang="pt-BR" sz="2400" dirty="0">
                <a:solidFill>
                  <a:schemeClr val="accent1"/>
                </a:solidFill>
              </a:rPr>
              <a:t> </a:t>
            </a:r>
            <a:r>
              <a:rPr lang="pt-BR" sz="2400" dirty="0" err="1">
                <a:solidFill>
                  <a:schemeClr val="accent1"/>
                </a:solidFill>
              </a:rPr>
              <a:t>an</a:t>
            </a:r>
            <a:r>
              <a:rPr lang="pt-BR" sz="2400" dirty="0">
                <a:solidFill>
                  <a:schemeClr val="accent1"/>
                </a:solidFill>
              </a:rPr>
              <a:t> </a:t>
            </a:r>
            <a:r>
              <a:rPr lang="pt-BR" sz="2400" dirty="0" err="1">
                <a:solidFill>
                  <a:schemeClr val="accent1"/>
                </a:solidFill>
              </a:rPr>
              <a:t>application</a:t>
            </a:r>
            <a:r>
              <a:rPr lang="pt-BR" sz="2400" dirty="0">
                <a:solidFill>
                  <a:schemeClr val="accent1"/>
                </a:solidFill>
              </a:rPr>
              <a:t> </a:t>
            </a:r>
            <a:r>
              <a:rPr lang="pt-BR" sz="2400" dirty="0" err="1">
                <a:solidFill>
                  <a:schemeClr val="accent1"/>
                </a:solidFill>
              </a:rPr>
              <a:t>can</a:t>
            </a:r>
            <a:r>
              <a:rPr lang="pt-BR" sz="2400" dirty="0">
                <a:solidFill>
                  <a:schemeClr val="accent1"/>
                </a:solidFill>
              </a:rPr>
              <a:t> </a:t>
            </a:r>
            <a:r>
              <a:rPr lang="pt-BR" sz="2400" dirty="0" err="1">
                <a:solidFill>
                  <a:schemeClr val="accent1"/>
                </a:solidFill>
              </a:rPr>
              <a:t>also</a:t>
            </a:r>
            <a:r>
              <a:rPr lang="pt-BR" sz="2400" dirty="0">
                <a:solidFill>
                  <a:schemeClr val="accent1"/>
                </a:solidFill>
              </a:rPr>
              <a:t> </a:t>
            </a:r>
            <a:r>
              <a:rPr lang="pt-BR" sz="2400" dirty="0" err="1">
                <a:solidFill>
                  <a:schemeClr val="accent1"/>
                </a:solidFill>
              </a:rPr>
              <a:t>be</a:t>
            </a:r>
            <a:r>
              <a:rPr lang="pt-BR" sz="2400" dirty="0">
                <a:solidFill>
                  <a:schemeClr val="accent1"/>
                </a:solidFill>
              </a:rPr>
              <a:t> </a:t>
            </a:r>
            <a:r>
              <a:rPr lang="pt-BR" sz="2400" dirty="0" err="1">
                <a:solidFill>
                  <a:schemeClr val="accent1"/>
                </a:solidFill>
              </a:rPr>
              <a:t>considered</a:t>
            </a:r>
            <a:r>
              <a:rPr lang="pt-BR" sz="2400" dirty="0">
                <a:solidFill>
                  <a:schemeClr val="accent1"/>
                </a:solidFill>
              </a:rPr>
              <a:t> a </a:t>
            </a:r>
            <a:r>
              <a:rPr lang="pt-BR" sz="2400" dirty="0" err="1">
                <a:solidFill>
                  <a:schemeClr val="accent1"/>
                </a:solidFill>
              </a:rPr>
              <a:t>change</a:t>
            </a:r>
            <a:r>
              <a:rPr lang="pt-BR" sz="2400" dirty="0">
                <a:solidFill>
                  <a:schemeClr val="accent1"/>
                </a:solidFill>
              </a:rPr>
              <a:t>. In </a:t>
            </a:r>
            <a:r>
              <a:rPr lang="pt-BR" sz="2400" dirty="0" err="1">
                <a:solidFill>
                  <a:schemeClr val="accent1"/>
                </a:solidFill>
              </a:rPr>
              <a:t>this</a:t>
            </a:r>
            <a:r>
              <a:rPr lang="pt-BR" sz="2400" dirty="0">
                <a:solidFill>
                  <a:schemeClr val="accent1"/>
                </a:solidFill>
              </a:rPr>
              <a:t> case, </a:t>
            </a:r>
            <a:r>
              <a:rPr lang="pt-BR" sz="2400" dirty="0" err="1">
                <a:solidFill>
                  <a:schemeClr val="accent1"/>
                </a:solidFill>
              </a:rPr>
              <a:t>the</a:t>
            </a:r>
            <a:r>
              <a:rPr lang="pt-BR" sz="2400" dirty="0">
                <a:solidFill>
                  <a:schemeClr val="accent1"/>
                </a:solidFill>
              </a:rPr>
              <a:t> </a:t>
            </a:r>
            <a:r>
              <a:rPr lang="pt-BR" sz="2400" dirty="0" err="1">
                <a:solidFill>
                  <a:schemeClr val="accent1"/>
                </a:solidFill>
              </a:rPr>
              <a:t>governance</a:t>
            </a:r>
            <a:r>
              <a:rPr lang="pt-BR" sz="2400" dirty="0">
                <a:solidFill>
                  <a:schemeClr val="accent1"/>
                </a:solidFill>
              </a:rPr>
              <a:t> </a:t>
            </a:r>
            <a:r>
              <a:rPr lang="pt-BR" sz="2400" dirty="0" err="1">
                <a:solidFill>
                  <a:schemeClr val="accent1"/>
                </a:solidFill>
              </a:rPr>
              <a:t>body</a:t>
            </a:r>
            <a:r>
              <a:rPr lang="pt-BR" sz="2400" dirty="0">
                <a:solidFill>
                  <a:schemeClr val="accent1"/>
                </a:solidFill>
              </a:rPr>
              <a:t> </a:t>
            </a:r>
            <a:r>
              <a:rPr lang="pt-BR" sz="2400" dirty="0" err="1">
                <a:solidFill>
                  <a:schemeClr val="accent1"/>
                </a:solidFill>
              </a:rPr>
              <a:t>share</a:t>
            </a:r>
            <a:r>
              <a:rPr lang="pt-BR" sz="2400" dirty="0">
                <a:solidFill>
                  <a:schemeClr val="accent1"/>
                </a:solidFill>
              </a:rPr>
              <a:t> </a:t>
            </a:r>
            <a:r>
              <a:rPr lang="pt-BR" sz="2400" dirty="0" err="1">
                <a:solidFill>
                  <a:schemeClr val="accent1"/>
                </a:solidFill>
              </a:rPr>
              <a:t>the</a:t>
            </a:r>
            <a:r>
              <a:rPr lang="pt-BR" sz="2400" dirty="0">
                <a:solidFill>
                  <a:schemeClr val="accent1"/>
                </a:solidFill>
              </a:rPr>
              <a:t> </a:t>
            </a:r>
            <a:r>
              <a:rPr lang="pt-BR" sz="2400" dirty="0" err="1">
                <a:solidFill>
                  <a:schemeClr val="accent1"/>
                </a:solidFill>
              </a:rPr>
              <a:t>responsibility</a:t>
            </a:r>
            <a:r>
              <a:rPr lang="pt-BR" sz="2400" dirty="0">
                <a:solidFill>
                  <a:schemeClr val="accent1"/>
                </a:solidFill>
              </a:rPr>
              <a:t> </a:t>
            </a:r>
            <a:r>
              <a:rPr lang="pt-BR" sz="2400" dirty="0" err="1">
                <a:solidFill>
                  <a:schemeClr val="accent1"/>
                </a:solidFill>
              </a:rPr>
              <a:t>of</a:t>
            </a:r>
            <a:r>
              <a:rPr lang="pt-BR" sz="2400" dirty="0">
                <a:solidFill>
                  <a:schemeClr val="accent1"/>
                </a:solidFill>
              </a:rPr>
              <a:t> </a:t>
            </a:r>
            <a:r>
              <a:rPr lang="pt-BR" sz="2400" dirty="0" err="1">
                <a:solidFill>
                  <a:schemeClr val="accent1"/>
                </a:solidFill>
              </a:rPr>
              <a:t>the</a:t>
            </a:r>
            <a:r>
              <a:rPr lang="pt-BR" sz="2400" dirty="0">
                <a:solidFill>
                  <a:schemeClr val="accent1"/>
                </a:solidFill>
              </a:rPr>
              <a:t> </a:t>
            </a:r>
            <a:r>
              <a:rPr lang="pt-BR" sz="2400" dirty="0" err="1">
                <a:solidFill>
                  <a:schemeClr val="accent1"/>
                </a:solidFill>
              </a:rPr>
              <a:t>deployed</a:t>
            </a:r>
            <a:r>
              <a:rPr lang="pt-BR" sz="2400" dirty="0">
                <a:solidFill>
                  <a:schemeClr val="accent1"/>
                </a:solidFill>
              </a:rPr>
              <a:t> </a:t>
            </a:r>
            <a:r>
              <a:rPr lang="pt-BR" sz="2400" dirty="0" err="1">
                <a:solidFill>
                  <a:schemeClr val="accent1"/>
                </a:solidFill>
              </a:rPr>
              <a:t>code</a:t>
            </a:r>
            <a:r>
              <a:rPr lang="pt-BR" sz="2400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6" name="Retângulo 4">
            <a:extLst>
              <a:ext uri="{FF2B5EF4-FFF2-40B4-BE49-F238E27FC236}">
                <a16:creationId xmlns:a16="http://schemas.microsoft.com/office/drawing/2014/main" id="{BACA8A13-9988-1142-88F7-90112F5940BC}"/>
              </a:ext>
            </a:extLst>
          </p:cNvPr>
          <p:cNvSpPr/>
          <p:nvPr/>
        </p:nvSpPr>
        <p:spPr>
          <a:xfrm>
            <a:off x="341318" y="544303"/>
            <a:ext cx="3668302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Requirements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669154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2" y="372813"/>
            <a:ext cx="8026402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190500" y="1210266"/>
            <a:ext cx="117252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Uma vez criada uma mudança, seus votantes não mudam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É possível modificar o voto se a votação ainda estiver em aberto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Para cada votação, apenas quem criou a estrutura de governança pode fechar a votação (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Owner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Um papel específico pode incluir ou remover membros na estrutura de governança</a:t>
            </a:r>
            <a:endParaRPr lang="pt-BR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Os votantes de cada mudança no futuro podem ser um subconjunto das pessoas que podem votar na estrutura de governança (avaliar)</a:t>
            </a:r>
          </a:p>
          <a:p>
            <a:endParaRPr lang="pt-BR" sz="2400" dirty="0">
              <a:solidFill>
                <a:schemeClr val="accent1"/>
              </a:solidFill>
            </a:endParaRPr>
          </a:p>
        </p:txBody>
      </p:sp>
      <p:sp>
        <p:nvSpPr>
          <p:cNvPr id="6" name="Retângulo 4">
            <a:extLst>
              <a:ext uri="{FF2B5EF4-FFF2-40B4-BE49-F238E27FC236}">
                <a16:creationId xmlns:a16="http://schemas.microsoft.com/office/drawing/2014/main" id="{BACA8A13-9988-1142-88F7-90112F5940BC}"/>
              </a:ext>
            </a:extLst>
          </p:cNvPr>
          <p:cNvSpPr/>
          <p:nvPr/>
        </p:nvSpPr>
        <p:spPr>
          <a:xfrm>
            <a:off x="341318" y="544303"/>
            <a:ext cx="1986752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3 - </a:t>
            </a: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Details</a:t>
            </a:r>
            <a:endParaRPr lang="pt-BR" altLang="pt-B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837540"/>
      </p:ext>
    </p:extLst>
  </p:cSld>
  <p:clrMapOvr>
    <a:masterClrMapping/>
  </p:clrMapOvr>
</p:sld>
</file>

<file path=ppt/theme/theme1.xml><?xml version="1.0" encoding="utf-8"?>
<a:theme xmlns:a="http://schemas.openxmlformats.org/drawingml/2006/main" name="4_Tema do Office">
  <a:themeElements>
    <a:clrScheme name="BNDES_7A">
      <a:dk1>
        <a:srgbClr val="7B7B7B"/>
      </a:dk1>
      <a:lt1>
        <a:sysClr val="window" lastClr="FFFFFF"/>
      </a:lt1>
      <a:dk2>
        <a:srgbClr val="C9C9C9"/>
      </a:dk2>
      <a:lt2>
        <a:srgbClr val="FFFFFF"/>
      </a:lt2>
      <a:accent1>
        <a:srgbClr val="006FB9"/>
      </a:accent1>
      <a:accent2>
        <a:srgbClr val="65B32E"/>
      </a:accent2>
      <a:accent3>
        <a:srgbClr val="E75300"/>
      </a:accent3>
      <a:accent4>
        <a:srgbClr val="52BBB5"/>
      </a:accent4>
      <a:accent5>
        <a:srgbClr val="759CB8"/>
      </a:accent5>
      <a:accent6>
        <a:srgbClr val="FFD500"/>
      </a:accent6>
      <a:hlink>
        <a:srgbClr val="1E428B"/>
      </a:hlink>
      <a:folHlink>
        <a:srgbClr val="759CB8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8_Tema do Office">
  <a:themeElements>
    <a:clrScheme name="BNDES_7A">
      <a:dk1>
        <a:srgbClr val="7B7B7B"/>
      </a:dk1>
      <a:lt1>
        <a:sysClr val="window" lastClr="FFFFFF"/>
      </a:lt1>
      <a:dk2>
        <a:srgbClr val="C9C9C9"/>
      </a:dk2>
      <a:lt2>
        <a:srgbClr val="FFFFFF"/>
      </a:lt2>
      <a:accent1>
        <a:srgbClr val="006FB9"/>
      </a:accent1>
      <a:accent2>
        <a:srgbClr val="65B32E"/>
      </a:accent2>
      <a:accent3>
        <a:srgbClr val="E75300"/>
      </a:accent3>
      <a:accent4>
        <a:srgbClr val="52BBB5"/>
      </a:accent4>
      <a:accent5>
        <a:srgbClr val="759CB8"/>
      </a:accent5>
      <a:accent6>
        <a:srgbClr val="FFD500"/>
      </a:accent6>
      <a:hlink>
        <a:srgbClr val="1E428B"/>
      </a:hlink>
      <a:folHlink>
        <a:srgbClr val="759CB8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1_Tema do Office">
  <a:themeElements>
    <a:clrScheme name="BNDES_7A">
      <a:dk1>
        <a:srgbClr val="7B7B7B"/>
      </a:dk1>
      <a:lt1>
        <a:sysClr val="window" lastClr="FFFFFF"/>
      </a:lt1>
      <a:dk2>
        <a:srgbClr val="C9C9C9"/>
      </a:dk2>
      <a:lt2>
        <a:srgbClr val="FFFFFF"/>
      </a:lt2>
      <a:accent1>
        <a:srgbClr val="006FB9"/>
      </a:accent1>
      <a:accent2>
        <a:srgbClr val="65B32E"/>
      </a:accent2>
      <a:accent3>
        <a:srgbClr val="E75300"/>
      </a:accent3>
      <a:accent4>
        <a:srgbClr val="52BBB5"/>
      </a:accent4>
      <a:accent5>
        <a:srgbClr val="759CB8"/>
      </a:accent5>
      <a:accent6>
        <a:srgbClr val="FFD500"/>
      </a:accent6>
      <a:hlink>
        <a:srgbClr val="1E428B"/>
      </a:hlink>
      <a:folHlink>
        <a:srgbClr val="759CB8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6_Tema do Office">
  <a:themeElements>
    <a:clrScheme name="BNDES_7A">
      <a:dk1>
        <a:srgbClr val="7B7B7B"/>
      </a:dk1>
      <a:lt1>
        <a:sysClr val="window" lastClr="FFFFFF"/>
      </a:lt1>
      <a:dk2>
        <a:srgbClr val="C9C9C9"/>
      </a:dk2>
      <a:lt2>
        <a:srgbClr val="FFFFFF"/>
      </a:lt2>
      <a:accent1>
        <a:srgbClr val="006FB9"/>
      </a:accent1>
      <a:accent2>
        <a:srgbClr val="65B32E"/>
      </a:accent2>
      <a:accent3>
        <a:srgbClr val="E75300"/>
      </a:accent3>
      <a:accent4>
        <a:srgbClr val="52BBB5"/>
      </a:accent4>
      <a:accent5>
        <a:srgbClr val="759CB8"/>
      </a:accent5>
      <a:accent6>
        <a:srgbClr val="FFD500"/>
      </a:accent6>
      <a:hlink>
        <a:srgbClr val="1E428B"/>
      </a:hlink>
      <a:folHlink>
        <a:srgbClr val="759CB8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Tema do Office">
  <a:themeElements>
    <a:clrScheme name="BNDES_7A">
      <a:dk1>
        <a:srgbClr val="7B7B7B"/>
      </a:dk1>
      <a:lt1>
        <a:sysClr val="window" lastClr="FFFFFF"/>
      </a:lt1>
      <a:dk2>
        <a:srgbClr val="C9C9C9"/>
      </a:dk2>
      <a:lt2>
        <a:srgbClr val="FFFFFF"/>
      </a:lt2>
      <a:accent1>
        <a:srgbClr val="006FB9"/>
      </a:accent1>
      <a:accent2>
        <a:srgbClr val="65B32E"/>
      </a:accent2>
      <a:accent3>
        <a:srgbClr val="E75300"/>
      </a:accent3>
      <a:accent4>
        <a:srgbClr val="52BBB5"/>
      </a:accent4>
      <a:accent5>
        <a:srgbClr val="759CB8"/>
      </a:accent5>
      <a:accent6>
        <a:srgbClr val="FFD500"/>
      </a:accent6>
      <a:hlink>
        <a:srgbClr val="1E428B"/>
      </a:hlink>
      <a:folHlink>
        <a:srgbClr val="759CB8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Tema do Office">
  <a:themeElements>
    <a:clrScheme name="BNDES_7A">
      <a:dk1>
        <a:srgbClr val="7B7B7B"/>
      </a:dk1>
      <a:lt1>
        <a:sysClr val="window" lastClr="FFFFFF"/>
      </a:lt1>
      <a:dk2>
        <a:srgbClr val="C9C9C9"/>
      </a:dk2>
      <a:lt2>
        <a:srgbClr val="FFFFFF"/>
      </a:lt2>
      <a:accent1>
        <a:srgbClr val="006FB9"/>
      </a:accent1>
      <a:accent2>
        <a:srgbClr val="65B32E"/>
      </a:accent2>
      <a:accent3>
        <a:srgbClr val="E75300"/>
      </a:accent3>
      <a:accent4>
        <a:srgbClr val="52BBB5"/>
      </a:accent4>
      <a:accent5>
        <a:srgbClr val="759CB8"/>
      </a:accent5>
      <a:accent6>
        <a:srgbClr val="FFD500"/>
      </a:accent6>
      <a:hlink>
        <a:srgbClr val="1E428B"/>
      </a:hlink>
      <a:folHlink>
        <a:srgbClr val="759CB8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Tema do Office">
  <a:themeElements>
    <a:clrScheme name="BNDES_7A">
      <a:dk1>
        <a:srgbClr val="7B7B7B"/>
      </a:dk1>
      <a:lt1>
        <a:sysClr val="window" lastClr="FFFFFF"/>
      </a:lt1>
      <a:dk2>
        <a:srgbClr val="C9C9C9"/>
      </a:dk2>
      <a:lt2>
        <a:srgbClr val="FFFFFF"/>
      </a:lt2>
      <a:accent1>
        <a:srgbClr val="006FB9"/>
      </a:accent1>
      <a:accent2>
        <a:srgbClr val="65B32E"/>
      </a:accent2>
      <a:accent3>
        <a:srgbClr val="E75300"/>
      </a:accent3>
      <a:accent4>
        <a:srgbClr val="52BBB5"/>
      </a:accent4>
      <a:accent5>
        <a:srgbClr val="759CB8"/>
      </a:accent5>
      <a:accent6>
        <a:srgbClr val="FFD500"/>
      </a:accent6>
      <a:hlink>
        <a:srgbClr val="1E428B"/>
      </a:hlink>
      <a:folHlink>
        <a:srgbClr val="759CB8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Tema do Office">
  <a:themeElements>
    <a:clrScheme name="BNDES_PALETA 1B">
      <a:dk1>
        <a:srgbClr val="7B7B7B"/>
      </a:dk1>
      <a:lt1>
        <a:sysClr val="window" lastClr="FFFFFF"/>
      </a:lt1>
      <a:dk2>
        <a:srgbClr val="C9C9C9"/>
      </a:dk2>
      <a:lt2>
        <a:srgbClr val="FFFFFF"/>
      </a:lt2>
      <a:accent1>
        <a:srgbClr val="006FB9"/>
      </a:accent1>
      <a:accent2>
        <a:srgbClr val="65B32E"/>
      </a:accent2>
      <a:accent3>
        <a:srgbClr val="FFD500"/>
      </a:accent3>
      <a:accent4>
        <a:srgbClr val="52BBB5"/>
      </a:accent4>
      <a:accent5>
        <a:srgbClr val="759CB8"/>
      </a:accent5>
      <a:accent6>
        <a:srgbClr val="E75300"/>
      </a:accent6>
      <a:hlink>
        <a:srgbClr val="1E428B"/>
      </a:hlink>
      <a:folHlink>
        <a:srgbClr val="759CB8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Tema do Office">
  <a:themeElements>
    <a:clrScheme name="BNDES_7A">
      <a:dk1>
        <a:srgbClr val="7B7B7B"/>
      </a:dk1>
      <a:lt1>
        <a:sysClr val="window" lastClr="FFFFFF"/>
      </a:lt1>
      <a:dk2>
        <a:srgbClr val="C9C9C9"/>
      </a:dk2>
      <a:lt2>
        <a:srgbClr val="FFFFFF"/>
      </a:lt2>
      <a:accent1>
        <a:srgbClr val="006FB9"/>
      </a:accent1>
      <a:accent2>
        <a:srgbClr val="65B32E"/>
      </a:accent2>
      <a:accent3>
        <a:srgbClr val="E75300"/>
      </a:accent3>
      <a:accent4>
        <a:srgbClr val="52BBB5"/>
      </a:accent4>
      <a:accent5>
        <a:srgbClr val="759CB8"/>
      </a:accent5>
      <a:accent6>
        <a:srgbClr val="FFD500"/>
      </a:accent6>
      <a:hlink>
        <a:srgbClr val="1E428B"/>
      </a:hlink>
      <a:folHlink>
        <a:srgbClr val="759CB8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9_Tema do Office">
  <a:themeElements>
    <a:clrScheme name="BNDES_7A">
      <a:dk1>
        <a:srgbClr val="7B7B7B"/>
      </a:dk1>
      <a:lt1>
        <a:sysClr val="window" lastClr="FFFFFF"/>
      </a:lt1>
      <a:dk2>
        <a:srgbClr val="C9C9C9"/>
      </a:dk2>
      <a:lt2>
        <a:srgbClr val="FFFFFF"/>
      </a:lt2>
      <a:accent1>
        <a:srgbClr val="006FB9"/>
      </a:accent1>
      <a:accent2>
        <a:srgbClr val="65B32E"/>
      </a:accent2>
      <a:accent3>
        <a:srgbClr val="E75300"/>
      </a:accent3>
      <a:accent4>
        <a:srgbClr val="52BBB5"/>
      </a:accent4>
      <a:accent5>
        <a:srgbClr val="759CB8"/>
      </a:accent5>
      <a:accent6>
        <a:srgbClr val="FFD500"/>
      </a:accent6>
      <a:hlink>
        <a:srgbClr val="1E428B"/>
      </a:hlink>
      <a:folHlink>
        <a:srgbClr val="759CB8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0_Tema do Office">
  <a:themeElements>
    <a:clrScheme name="BNDES_7A">
      <a:dk1>
        <a:srgbClr val="7B7B7B"/>
      </a:dk1>
      <a:lt1>
        <a:sysClr val="window" lastClr="FFFFFF"/>
      </a:lt1>
      <a:dk2>
        <a:srgbClr val="C9C9C9"/>
      </a:dk2>
      <a:lt2>
        <a:srgbClr val="FFFFFF"/>
      </a:lt2>
      <a:accent1>
        <a:srgbClr val="006FB9"/>
      </a:accent1>
      <a:accent2>
        <a:srgbClr val="65B32E"/>
      </a:accent2>
      <a:accent3>
        <a:srgbClr val="E75300"/>
      </a:accent3>
      <a:accent4>
        <a:srgbClr val="52BBB5"/>
      </a:accent4>
      <a:accent5>
        <a:srgbClr val="759CB8"/>
      </a:accent5>
      <a:accent6>
        <a:srgbClr val="FFD500"/>
      </a:accent6>
      <a:hlink>
        <a:srgbClr val="1E428B"/>
      </a:hlink>
      <a:folHlink>
        <a:srgbClr val="759CB8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54138</TotalTime>
  <Words>2423</Words>
  <Application>Microsoft Macintosh PowerPoint</Application>
  <PresentationFormat>Widescreen</PresentationFormat>
  <Paragraphs>235</Paragraphs>
  <Slides>22</Slides>
  <Notes>20</Notes>
  <HiddenSlides>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22</vt:i4>
      </vt:variant>
    </vt:vector>
  </HeadingPairs>
  <TitlesOfParts>
    <vt:vector size="40" baseType="lpstr">
      <vt:lpstr>Arial</vt:lpstr>
      <vt:lpstr>Arial Narrow</vt:lpstr>
      <vt:lpstr>Calibri</vt:lpstr>
      <vt:lpstr>Calibri Light</vt:lpstr>
      <vt:lpstr>Courier New</vt:lpstr>
      <vt:lpstr>Menlo</vt:lpstr>
      <vt:lpstr>Segoe UI Semibold</vt:lpstr>
      <vt:lpstr>4_Tema do Office</vt:lpstr>
      <vt:lpstr>6_Tema do Office</vt:lpstr>
      <vt:lpstr>1_Tema do Office</vt:lpstr>
      <vt:lpstr>2_Tema do Office</vt:lpstr>
      <vt:lpstr>5_Tema do Office</vt:lpstr>
      <vt:lpstr>3_Tema do Office</vt:lpstr>
      <vt:lpstr>7_Tema do Office</vt:lpstr>
      <vt:lpstr>9_Tema do Office</vt:lpstr>
      <vt:lpstr>10_Tema do Office</vt:lpstr>
      <vt:lpstr>8_Tema do Office</vt:lpstr>
      <vt:lpstr>11_Tema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valerie</dc:creator>
  <cp:lastModifiedBy>jb445</cp:lastModifiedBy>
  <cp:revision>1526</cp:revision>
  <cp:lastPrinted>2019-01-18T21:49:00Z</cp:lastPrinted>
  <dcterms:created xsi:type="dcterms:W3CDTF">2017-01-27T15:57:15Z</dcterms:created>
  <dcterms:modified xsi:type="dcterms:W3CDTF">2020-04-27T17:20:45Z</dcterms:modified>
</cp:coreProperties>
</file>